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3" r:id="rId3"/>
    <p:sldMasterId id="2147483685" r:id="rId4"/>
    <p:sldMasterId id="2147483688" r:id="rId5"/>
  </p:sldMasterIdLst>
  <p:notesMasterIdLst>
    <p:notesMasterId r:id="rId51"/>
  </p:notesMasterIdLst>
  <p:sldIdLst>
    <p:sldId id="282" r:id="rId6"/>
    <p:sldId id="258" r:id="rId7"/>
    <p:sldId id="256" r:id="rId8"/>
    <p:sldId id="294" r:id="rId9"/>
    <p:sldId id="295" r:id="rId10"/>
    <p:sldId id="266" r:id="rId11"/>
    <p:sldId id="285" r:id="rId12"/>
    <p:sldId id="286" r:id="rId13"/>
    <p:sldId id="259" r:id="rId14"/>
    <p:sldId id="262" r:id="rId15"/>
    <p:sldId id="264" r:id="rId16"/>
    <p:sldId id="288" r:id="rId17"/>
    <p:sldId id="297" r:id="rId18"/>
    <p:sldId id="261" r:id="rId19"/>
    <p:sldId id="298" r:id="rId20"/>
    <p:sldId id="299" r:id="rId21"/>
    <p:sldId id="422" r:id="rId22"/>
    <p:sldId id="267" r:id="rId23"/>
    <p:sldId id="260" r:id="rId24"/>
    <p:sldId id="273" r:id="rId25"/>
    <p:sldId id="274" r:id="rId26"/>
    <p:sldId id="275" r:id="rId27"/>
    <p:sldId id="293" r:id="rId28"/>
    <p:sldId id="257" r:id="rId29"/>
    <p:sldId id="268" r:id="rId30"/>
    <p:sldId id="269" r:id="rId31"/>
    <p:sldId id="270" r:id="rId32"/>
    <p:sldId id="423" r:id="rId33"/>
    <p:sldId id="424" r:id="rId34"/>
    <p:sldId id="419" r:id="rId35"/>
    <p:sldId id="420" r:id="rId36"/>
    <p:sldId id="271" r:id="rId37"/>
    <p:sldId id="272" r:id="rId38"/>
    <p:sldId id="425" r:id="rId39"/>
    <p:sldId id="426" r:id="rId40"/>
    <p:sldId id="283" r:id="rId41"/>
    <p:sldId id="284" r:id="rId42"/>
    <p:sldId id="300" r:id="rId43"/>
    <p:sldId id="289" r:id="rId44"/>
    <p:sldId id="292" r:id="rId45"/>
    <p:sldId id="290" r:id="rId46"/>
    <p:sldId id="296" r:id="rId47"/>
    <p:sldId id="421" r:id="rId48"/>
    <p:sldId id="291" r:id="rId49"/>
    <p:sldId id="42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0" autoAdjust="0"/>
    <p:restoredTop sz="97003"/>
  </p:normalViewPr>
  <p:slideViewPr>
    <p:cSldViewPr snapToGrid="0" snapToObjects="1">
      <p:cViewPr varScale="1">
        <p:scale>
          <a:sx n="192" d="100"/>
          <a:sy n="192" d="100"/>
        </p:scale>
        <p:origin x="208" y="224"/>
      </p:cViewPr>
      <p:guideLst/>
    </p:cSldViewPr>
  </p:slideViewPr>
  <p:notesTextViewPr>
    <p:cViewPr>
      <p:scale>
        <a:sx n="1" d="1"/>
        <a:sy n="1" d="1"/>
      </p:scale>
      <p:origin x="0" y="0"/>
    </p:cViewPr>
  </p:notesTextViewPr>
  <p:sorterViewPr>
    <p:cViewPr>
      <p:scale>
        <a:sx n="138" d="100"/>
        <a:sy n="13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5747E-9CAA-FC40-BA1D-2D77BEC42FF7}" type="datetimeFigureOut">
              <a:rPr lang="en-US" smtClean="0"/>
              <a:t>7/27/21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32A05-FDD2-E74D-887F-05E01B47B4F9}" type="slidenum">
              <a:rPr lang="en-US" smtClean="0"/>
              <a:t>‹#›</a:t>
            </a:fld>
            <a:endParaRPr lang="en-US"/>
          </a:p>
        </p:txBody>
      </p:sp>
    </p:spTree>
    <p:extLst>
      <p:ext uri="{BB962C8B-B14F-4D97-AF65-F5344CB8AC3E}">
        <p14:creationId xmlns:p14="http://schemas.microsoft.com/office/powerpoint/2010/main" val="4233542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078749-2BF1-4F82-9517-10BAC8B132B0}" type="slidenum">
              <a:rPr lang="en-CA" smtClean="0"/>
              <a:t>15</a:t>
            </a:fld>
            <a:endParaRPr lang="en-CA"/>
          </a:p>
        </p:txBody>
      </p:sp>
    </p:spTree>
    <p:extLst>
      <p:ext uri="{BB962C8B-B14F-4D97-AF65-F5344CB8AC3E}">
        <p14:creationId xmlns:p14="http://schemas.microsoft.com/office/powerpoint/2010/main" val="47035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8078749-2BF1-4F82-9517-10BAC8B132B0}" type="slidenum">
              <a:rPr lang="en-CA" smtClean="0"/>
              <a:t>16</a:t>
            </a:fld>
            <a:endParaRPr lang="en-CA"/>
          </a:p>
        </p:txBody>
      </p:sp>
    </p:spTree>
    <p:extLst>
      <p:ext uri="{BB962C8B-B14F-4D97-AF65-F5344CB8AC3E}">
        <p14:creationId xmlns:p14="http://schemas.microsoft.com/office/powerpoint/2010/main" val="2502024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05D9-F2C0-CD43-A4C1-346338D93B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94914F-1034-7D49-A3F8-BCBDA19C5A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B5A52C-96E7-7542-903A-C65D29D5A7BF}"/>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5" name="Footer Placeholder 4">
            <a:extLst>
              <a:ext uri="{FF2B5EF4-FFF2-40B4-BE49-F238E27FC236}">
                <a16:creationId xmlns:a16="http://schemas.microsoft.com/office/drawing/2014/main" id="{08807841-F59E-E646-AFCE-CE8234F91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0D269-CC76-FC43-8B2E-89904BE06297}"/>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268529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BAA6-2CFE-DD4A-AEF6-85F1DA043B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DD6971-DFEE-3746-8A45-6FA3674130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C273F-F303-8047-961D-5E47E082C467}"/>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5" name="Footer Placeholder 4">
            <a:extLst>
              <a:ext uri="{FF2B5EF4-FFF2-40B4-BE49-F238E27FC236}">
                <a16:creationId xmlns:a16="http://schemas.microsoft.com/office/drawing/2014/main" id="{73E27EC7-A3BF-DC4B-B8D5-5945033A4C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42674-8B24-7E42-94ED-08555A3308A9}"/>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1471910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FA50F7-274C-B04A-96AA-B0308EE7E3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AA3EAF-B7CE-3C45-899E-0810260644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7490C-C174-884B-886C-95F728E20E54}"/>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5" name="Footer Placeholder 4">
            <a:extLst>
              <a:ext uri="{FF2B5EF4-FFF2-40B4-BE49-F238E27FC236}">
                <a16:creationId xmlns:a16="http://schemas.microsoft.com/office/drawing/2014/main" id="{36B64C5B-787E-4B46-BB3D-A83E678D6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69648-02DB-284A-BBBF-04ADD8FF1DB5}"/>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2812858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2"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4" descr="COM1016_corp_banner__03"/>
          <p:cNvPicPr>
            <a:picLocks noChangeAspect="1" noChangeArrowheads="1"/>
          </p:cNvPicPr>
          <p:nvPr userDrawn="1"/>
        </p:nvPicPr>
        <p:blipFill>
          <a:blip r:embed="rId3">
            <a:extLst>
              <a:ext uri="{28A0092B-C50C-407E-A947-70E740481C1C}">
                <a14:useLocalDpi xmlns:a14="http://schemas.microsoft.com/office/drawing/2010/main" val="0"/>
              </a:ext>
            </a:extLst>
          </a:blip>
          <a:srcRect b="11967"/>
          <a:stretch>
            <a:fillRect/>
          </a:stretch>
        </p:blipFill>
        <p:spPr bwMode="auto">
          <a:xfrm>
            <a:off x="0" y="836613"/>
            <a:ext cx="121920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365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984960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41927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4242571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559465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99314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59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40216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4B43-9305-7942-A76B-39E03A49E9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2418DF-7177-234C-9E8C-C2CFF7CB91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02834-F60F-F340-BCD7-2CF1682F49ED}"/>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5" name="Footer Placeholder 4">
            <a:extLst>
              <a:ext uri="{FF2B5EF4-FFF2-40B4-BE49-F238E27FC236}">
                <a16:creationId xmlns:a16="http://schemas.microsoft.com/office/drawing/2014/main" id="{98C3A39C-B576-D346-B630-C4A283284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AF1E6-8E9E-CF47-BE85-F117FD66CEA2}"/>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25867145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5403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460193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035733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A27E933-83B6-493C-932C-624E0BE325A7}" type="slidenum">
              <a:rPr lang="en-CA" smtClean="0"/>
              <a:t>‹#›</a:t>
            </a:fld>
            <a:endParaRPr lang="en-CA"/>
          </a:p>
        </p:txBody>
      </p:sp>
    </p:spTree>
    <p:extLst>
      <p:ext uri="{BB962C8B-B14F-4D97-AF65-F5344CB8AC3E}">
        <p14:creationId xmlns:p14="http://schemas.microsoft.com/office/powerpoint/2010/main" val="2673179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27448" y="1412782"/>
            <a:ext cx="10657184" cy="1470025"/>
          </a:xfrm>
        </p:spPr>
        <p:txBody>
          <a:bodyPr/>
          <a:lstStyle>
            <a:lvl1pPr algn="l">
              <a:defRPr b="1" baseline="0">
                <a:solidFill>
                  <a:schemeClr val="tx1">
                    <a:lumMod val="75000"/>
                    <a:lumOff val="25000"/>
                  </a:schemeClr>
                </a:solidFill>
                <a:latin typeface="+mj-lt"/>
              </a:defRPr>
            </a:lvl1pPr>
          </a:lstStyle>
          <a:p>
            <a:r>
              <a:rPr lang="en-US" dirty="0"/>
              <a:t>CLICK TO EDIT MASTER TITLE STYLE</a:t>
            </a:r>
          </a:p>
        </p:txBody>
      </p:sp>
      <p:sp>
        <p:nvSpPr>
          <p:cNvPr id="3" name="Subtitle 2"/>
          <p:cNvSpPr>
            <a:spLocks noGrp="1"/>
          </p:cNvSpPr>
          <p:nvPr>
            <p:ph type="subTitle" idx="1"/>
          </p:nvPr>
        </p:nvSpPr>
        <p:spPr>
          <a:xfrm>
            <a:off x="1134221" y="2883055"/>
            <a:ext cx="6041899" cy="2778199"/>
          </a:xfrm>
        </p:spPr>
        <p:txBody>
          <a:bodyPr/>
          <a:lstStyle>
            <a:lvl1pPr marL="0" indent="0" algn="l">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551384" y="6356352"/>
            <a:ext cx="2844800" cy="365125"/>
          </a:xfrm>
        </p:spPr>
        <p:txBody>
          <a:bodyPr/>
          <a:lstStyle/>
          <a:p>
            <a:fld id="{6F037ADB-4FB9-482D-A1A4-E1F489B212F5}" type="datetimeFigureOut">
              <a:rPr lang="en-US" smtClean="0">
                <a:solidFill>
                  <a:prstClr val="black">
                    <a:tint val="75000"/>
                  </a:prstClr>
                </a:solidFill>
                <a:latin typeface="Arial"/>
              </a:rPr>
              <a:pPr/>
              <a:t>7/27/21</a:t>
            </a:fld>
            <a:endParaRPr lang="en-US" dirty="0">
              <a:solidFill>
                <a:prstClr val="black">
                  <a:tint val="75000"/>
                </a:prstClr>
              </a:solidFill>
              <a:latin typeface="Arial"/>
            </a:endParaRPr>
          </a:p>
        </p:txBody>
      </p:sp>
    </p:spTree>
    <p:extLst>
      <p:ext uri="{BB962C8B-B14F-4D97-AF65-F5344CB8AC3E}">
        <p14:creationId xmlns:p14="http://schemas.microsoft.com/office/powerpoint/2010/main" val="2849201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30259933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7817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67"/>
            </a:lvl4pPr>
            <a:lvl5pPr>
              <a:defRPr sz="1867"/>
            </a:lvl5pPr>
            <a:lvl6pPr>
              <a:defRPr sz="1867"/>
            </a:lvl6pPr>
            <a:lvl7pPr>
              <a:defRPr sz="1867"/>
            </a:lvl7pPr>
            <a:lvl8pPr>
              <a:defRPr sz="1867"/>
            </a:lvl8pPr>
            <a:lvl9pPr>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7" name="Slide Number Placeholder 6"/>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31753030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8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8" y="1535113"/>
            <a:ext cx="5389033" cy="639763"/>
          </a:xfrm>
        </p:spPr>
        <p:txBody>
          <a:bodyPr anchor="b">
            <a:normAutofit/>
          </a:bodyPr>
          <a:lstStyle>
            <a:lvl1pPr marL="0" indent="0">
              <a:buNone/>
              <a:defRPr sz="28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2400"/>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9" name="Slide Number Placeholder 8"/>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513531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5" name="Slide Number Placeholder 4"/>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3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4BE0-2CA9-1942-B624-AE1EDAE43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3FB24C-13A1-3F4D-80AF-E629D994DF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8039CB-121E-894F-A1A4-AD23377117F5}"/>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5" name="Footer Placeholder 4">
            <a:extLst>
              <a:ext uri="{FF2B5EF4-FFF2-40B4-BE49-F238E27FC236}">
                <a16:creationId xmlns:a16="http://schemas.microsoft.com/office/drawing/2014/main" id="{2C6776DC-B2CF-A748-951B-C378355D0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5B41A-65DC-5A4A-9A52-110B33321E39}"/>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378244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4" name="Slide Number Placeholder 3"/>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747569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13" y="273049"/>
            <a:ext cx="4011084"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8"/>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13" y="1435104"/>
            <a:ext cx="4011084" cy="4691063"/>
          </a:xfrm>
        </p:spPr>
        <p:txBody>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7" name="Slide Number Placeholder 6"/>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3506564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800601"/>
            <a:ext cx="7315200" cy="566739"/>
          </a:xfrm>
        </p:spPr>
        <p:txBody>
          <a:bodyPr anchor="b">
            <a:normAutofit/>
          </a:bodyPr>
          <a:lstStyle>
            <a:lvl1pPr algn="l">
              <a:defRPr sz="24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7" name="Slide Number Placeholder 6"/>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3199784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857639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839200" y="274640"/>
            <a:ext cx="27432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037ADB-4FB9-482D-A1A4-E1F489B212F5}" type="datetimeFigureOut">
              <a:rPr lang="en-US" smtClean="0">
                <a:solidFill>
                  <a:prstClr val="black">
                    <a:tint val="75000"/>
                  </a:prstClr>
                </a:solidFill>
                <a:latin typeface="Arial"/>
              </a:rPr>
              <a:pPr/>
              <a:t>7/27/21</a:t>
            </a:fld>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5CE84AB2-A68C-446D-B258-F807154688F9}"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8113070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2"/>
          <a:stretch>
            <a:fillRect/>
          </a:stretch>
        </p:blipFill>
        <p:spPr>
          <a:xfrm>
            <a:off x="0" y="792480"/>
            <a:ext cx="12192000" cy="1596072"/>
          </a:xfrm>
          <a:prstGeom prst="rect">
            <a:avLst/>
          </a:prstGeom>
        </p:spPr>
      </p:pic>
      <p:pic>
        <p:nvPicPr>
          <p:cNvPr id="10" name="Picture 9"/>
          <p:cNvPicPr>
            <a:picLocks noChangeAspect="1"/>
          </p:cNvPicPr>
          <p:nvPr userDrawn="1"/>
        </p:nvPicPr>
        <p:blipFill>
          <a:blip r:embed="rId3"/>
          <a:stretch>
            <a:fillRect/>
          </a:stretch>
        </p:blipFill>
        <p:spPr>
          <a:xfrm>
            <a:off x="303213" y="292101"/>
            <a:ext cx="5480310" cy="341312"/>
          </a:xfrm>
          <a:prstGeom prst="rect">
            <a:avLst/>
          </a:prstGeom>
        </p:spPr>
      </p:pic>
      <p:pic>
        <p:nvPicPr>
          <p:cNvPr id="11" name="Picture 10"/>
          <p:cNvPicPr>
            <a:picLocks noChangeAspect="1"/>
          </p:cNvPicPr>
          <p:nvPr userDrawn="1"/>
        </p:nvPicPr>
        <p:blipFill>
          <a:blip r:embed="rId4"/>
          <a:stretch>
            <a:fillRect/>
          </a:stretch>
        </p:blipFill>
        <p:spPr>
          <a:xfrm>
            <a:off x="10083799" y="124840"/>
            <a:ext cx="1958975" cy="586360"/>
          </a:xfrm>
          <a:prstGeom prst="rect">
            <a:avLst/>
          </a:prstGeom>
        </p:spPr>
      </p:pic>
    </p:spTree>
    <p:extLst>
      <p:ext uri="{BB962C8B-B14F-4D97-AF65-F5344CB8AC3E}">
        <p14:creationId xmlns:p14="http://schemas.microsoft.com/office/powerpoint/2010/main" val="28014103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5A8D80-DDE0-4340-ADC4-8B493C5EB623}" type="slidenum">
              <a:rPr lang="en-US" smtClean="0"/>
              <a:t>‹#›</a:t>
            </a:fld>
            <a:endParaRPr lang="en-US"/>
          </a:p>
        </p:txBody>
      </p:sp>
      <p:pic>
        <p:nvPicPr>
          <p:cNvPr id="11" name="Picture 10"/>
          <p:cNvPicPr>
            <a:picLocks noChangeAspect="1"/>
          </p:cNvPicPr>
          <p:nvPr userDrawn="1"/>
        </p:nvPicPr>
        <p:blipFill>
          <a:blip r:embed="rId2"/>
          <a:stretch>
            <a:fillRect/>
          </a:stretch>
        </p:blipFill>
        <p:spPr>
          <a:xfrm>
            <a:off x="10668000" y="6354398"/>
            <a:ext cx="1362074" cy="407695"/>
          </a:xfrm>
          <a:prstGeom prst="rect">
            <a:avLst/>
          </a:prstGeom>
        </p:spPr>
      </p:pic>
      <p:pic>
        <p:nvPicPr>
          <p:cNvPr id="13" name="Picture 12"/>
          <p:cNvPicPr>
            <a:picLocks noChangeAspect="1"/>
          </p:cNvPicPr>
          <p:nvPr userDrawn="1"/>
        </p:nvPicPr>
        <p:blipFill>
          <a:blip r:embed="rId3"/>
          <a:stretch>
            <a:fillRect/>
          </a:stretch>
        </p:blipFill>
        <p:spPr>
          <a:xfrm>
            <a:off x="0" y="0"/>
            <a:ext cx="889000" cy="6858000"/>
          </a:xfrm>
          <a:prstGeom prst="rect">
            <a:avLst/>
          </a:prstGeom>
        </p:spPr>
      </p:pic>
    </p:spTree>
    <p:extLst>
      <p:ext uri="{BB962C8B-B14F-4D97-AF65-F5344CB8AC3E}">
        <p14:creationId xmlns:p14="http://schemas.microsoft.com/office/powerpoint/2010/main" val="2522130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16968" y="1721199"/>
            <a:ext cx="7358064" cy="1741290"/>
          </a:xfrm>
          <a:prstGeom prst="rect">
            <a:avLst/>
          </a:prstGeom>
        </p:spPr>
        <p:txBody>
          <a:bodyPr lIns="38100" tIns="38100" rIns="38100" bIns="38100" anchor="b">
            <a:normAutofit/>
          </a:bodyPr>
          <a:lstStyle>
            <a:lvl1pPr marL="0" marR="0" algn="ctr" defTabSz="410751">
              <a:defRPr sz="5484" b="0">
                <a:solidFill>
                  <a:srgbClr val="000000"/>
                </a:solidFill>
                <a:uFillTx/>
                <a:latin typeface="+mn-lt"/>
                <a:ea typeface="+mn-ea"/>
                <a:cs typeface="+mn-cs"/>
                <a:sym typeface="Helvetica Neue Medium"/>
              </a:defRPr>
            </a:lvl1pPr>
          </a:lstStyle>
          <a:p>
            <a:r>
              <a:t>Title Text</a:t>
            </a:r>
          </a:p>
        </p:txBody>
      </p:sp>
      <p:sp>
        <p:nvSpPr>
          <p:cNvPr id="12" name="Body Level One…"/>
          <p:cNvSpPr txBox="1">
            <a:spLocks noGrp="1"/>
          </p:cNvSpPr>
          <p:nvPr>
            <p:ph type="body" sz="quarter" idx="1"/>
          </p:nvPr>
        </p:nvSpPr>
        <p:spPr>
          <a:xfrm>
            <a:off x="2416968" y="3516067"/>
            <a:ext cx="7358064" cy="596057"/>
          </a:xfrm>
          <a:prstGeom prst="rect">
            <a:avLst/>
          </a:prstGeom>
        </p:spPr>
        <p:txBody>
          <a:bodyPr lIns="38100" tIns="38100" rIns="38100" bIns="38100">
            <a:normAutofit/>
          </a:bodyPr>
          <a:lstStyle>
            <a:lvl1pPr marL="0" marR="0" indent="0" algn="ctr" defTabSz="410751">
              <a:spcBef>
                <a:spcPts val="0"/>
              </a:spcBef>
              <a:buClrTx/>
              <a:buSzTx/>
              <a:buFontTx/>
              <a:buNone/>
              <a:defRPr sz="2531" b="0">
                <a:uFillTx/>
                <a:latin typeface="Helvetica Neue"/>
                <a:ea typeface="Helvetica Neue"/>
                <a:cs typeface="Helvetica Neue"/>
                <a:sym typeface="Helvetica Neue"/>
              </a:defRPr>
            </a:lvl1pPr>
            <a:lvl2pPr marL="0" marR="0" indent="0" algn="ctr" defTabSz="410751">
              <a:spcBef>
                <a:spcPts val="0"/>
              </a:spcBef>
              <a:buClrTx/>
              <a:buSzTx/>
              <a:buFontTx/>
              <a:buNone/>
              <a:defRPr sz="2531" b="0">
                <a:uFillTx/>
                <a:latin typeface="Helvetica Neue"/>
                <a:ea typeface="Helvetica Neue"/>
                <a:cs typeface="Helvetica Neue"/>
                <a:sym typeface="Helvetica Neue"/>
              </a:defRPr>
            </a:lvl2pPr>
            <a:lvl3pPr marL="0" marR="0" indent="0" algn="ctr" defTabSz="410751">
              <a:spcBef>
                <a:spcPts val="0"/>
              </a:spcBef>
              <a:buClrTx/>
              <a:buSzTx/>
              <a:buFontTx/>
              <a:buNone/>
              <a:defRPr sz="2531" b="0">
                <a:uFillTx/>
                <a:latin typeface="Helvetica Neue"/>
                <a:ea typeface="Helvetica Neue"/>
                <a:cs typeface="Helvetica Neue"/>
                <a:sym typeface="Helvetica Neue"/>
              </a:defRPr>
            </a:lvl3pPr>
            <a:lvl4pPr marL="0" marR="0" indent="0" algn="ctr" defTabSz="410751">
              <a:spcBef>
                <a:spcPts val="0"/>
              </a:spcBef>
              <a:buClrTx/>
              <a:buSzTx/>
              <a:buFontTx/>
              <a:buNone/>
              <a:defRPr sz="2531" b="0">
                <a:uFillTx/>
                <a:latin typeface="Helvetica Neue"/>
                <a:ea typeface="Helvetica Neue"/>
                <a:cs typeface="Helvetica Neue"/>
                <a:sym typeface="Helvetica Neue"/>
              </a:defRPr>
            </a:lvl4pPr>
            <a:lvl5pPr marL="0" marR="0" indent="0" algn="ctr" defTabSz="410751">
              <a:spcBef>
                <a:spcPts val="0"/>
              </a:spcBef>
              <a:buClrTx/>
              <a:buSzTx/>
              <a:buFontTx/>
              <a:buNone/>
              <a:defRPr sz="2531" b="0">
                <a:uFillTx/>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49605933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2664531" y="1009705"/>
            <a:ext cx="6858003" cy="3430787"/>
          </a:xfrm>
          <a:prstGeom prst="rect">
            <a:avLst/>
          </a:prstGeom>
        </p:spPr>
        <p:txBody>
          <a:bodyPr lIns="91439" tIns="45719" rIns="91439" bIns="45719"/>
          <a:lstStyle/>
          <a:p>
            <a:endParaRPr/>
          </a:p>
        </p:txBody>
      </p:sp>
      <p:sp>
        <p:nvSpPr>
          <p:cNvPr id="21" name="Title Text"/>
          <p:cNvSpPr txBox="1">
            <a:spLocks noGrp="1"/>
          </p:cNvSpPr>
          <p:nvPr>
            <p:ph type="title"/>
          </p:nvPr>
        </p:nvSpPr>
        <p:spPr>
          <a:xfrm>
            <a:off x="2416968" y="4400106"/>
            <a:ext cx="7358064" cy="750094"/>
          </a:xfrm>
          <a:prstGeom prst="rect">
            <a:avLst/>
          </a:prstGeom>
        </p:spPr>
        <p:txBody>
          <a:bodyPr lIns="38100" tIns="38100" rIns="38100" bIns="38100" anchor="b">
            <a:normAutofit/>
          </a:bodyPr>
          <a:lstStyle>
            <a:lvl1pPr marL="0" marR="0" algn="ctr" defTabSz="410751">
              <a:defRPr sz="5484" b="0">
                <a:solidFill>
                  <a:srgbClr val="000000"/>
                </a:solidFill>
                <a:uFillTx/>
                <a:latin typeface="+mn-lt"/>
                <a:ea typeface="+mn-ea"/>
                <a:cs typeface="+mn-cs"/>
                <a:sym typeface="Helvetica Neue Medium"/>
              </a:defRPr>
            </a:lvl1pPr>
          </a:lstStyle>
          <a:p>
            <a:r>
              <a:t>Title Text</a:t>
            </a:r>
          </a:p>
        </p:txBody>
      </p:sp>
      <p:sp>
        <p:nvSpPr>
          <p:cNvPr id="22" name="Body Level One…"/>
          <p:cNvSpPr txBox="1">
            <a:spLocks noGrp="1"/>
          </p:cNvSpPr>
          <p:nvPr>
            <p:ph type="body" sz="quarter" idx="1"/>
          </p:nvPr>
        </p:nvSpPr>
        <p:spPr>
          <a:xfrm>
            <a:off x="2416968" y="5156897"/>
            <a:ext cx="7358064" cy="596057"/>
          </a:xfrm>
          <a:prstGeom prst="rect">
            <a:avLst/>
          </a:prstGeom>
        </p:spPr>
        <p:txBody>
          <a:bodyPr lIns="38100" tIns="38100" rIns="38100" bIns="38100">
            <a:normAutofit/>
          </a:bodyPr>
          <a:lstStyle>
            <a:lvl1pPr marL="0" marR="0" indent="0" algn="ctr" defTabSz="410751">
              <a:spcBef>
                <a:spcPts val="0"/>
              </a:spcBef>
              <a:buClrTx/>
              <a:buSzTx/>
              <a:buFontTx/>
              <a:buNone/>
              <a:defRPr sz="2531" b="0">
                <a:uFillTx/>
                <a:latin typeface="Helvetica Neue"/>
                <a:ea typeface="Helvetica Neue"/>
                <a:cs typeface="Helvetica Neue"/>
                <a:sym typeface="Helvetica Neue"/>
              </a:defRPr>
            </a:lvl1pPr>
            <a:lvl2pPr marL="0" marR="0" indent="0" algn="ctr" defTabSz="410751">
              <a:spcBef>
                <a:spcPts val="0"/>
              </a:spcBef>
              <a:buClrTx/>
              <a:buSzTx/>
              <a:buFontTx/>
              <a:buNone/>
              <a:defRPr sz="2531" b="0">
                <a:uFillTx/>
                <a:latin typeface="Helvetica Neue"/>
                <a:ea typeface="Helvetica Neue"/>
                <a:cs typeface="Helvetica Neue"/>
                <a:sym typeface="Helvetica Neue"/>
              </a:defRPr>
            </a:lvl2pPr>
            <a:lvl3pPr marL="0" marR="0" indent="0" algn="ctr" defTabSz="410751">
              <a:spcBef>
                <a:spcPts val="0"/>
              </a:spcBef>
              <a:buClrTx/>
              <a:buSzTx/>
              <a:buFontTx/>
              <a:buNone/>
              <a:defRPr sz="2531" b="0">
                <a:uFillTx/>
                <a:latin typeface="Helvetica Neue"/>
                <a:ea typeface="Helvetica Neue"/>
                <a:cs typeface="Helvetica Neue"/>
                <a:sym typeface="Helvetica Neue"/>
              </a:defRPr>
            </a:lvl3pPr>
            <a:lvl4pPr marL="0" marR="0" indent="0" algn="ctr" defTabSz="410751">
              <a:spcBef>
                <a:spcPts val="0"/>
              </a:spcBef>
              <a:buClrTx/>
              <a:buSzTx/>
              <a:buFontTx/>
              <a:buNone/>
              <a:defRPr sz="2531" b="0">
                <a:uFillTx/>
                <a:latin typeface="Helvetica Neue"/>
                <a:ea typeface="Helvetica Neue"/>
                <a:cs typeface="Helvetica Neue"/>
                <a:sym typeface="Helvetica Neue"/>
              </a:defRPr>
            </a:lvl4pPr>
            <a:lvl5pPr marL="0" marR="0" indent="0" algn="ctr" defTabSz="410751">
              <a:spcBef>
                <a:spcPts val="0"/>
              </a:spcBef>
              <a:buClrTx/>
              <a:buSzTx/>
              <a:buFontTx/>
              <a:buNone/>
              <a:defRPr sz="2531" b="0">
                <a:uFillTx/>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72932198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416968" y="2558358"/>
            <a:ext cx="7358064" cy="1741290"/>
          </a:xfrm>
          <a:prstGeom prst="rect">
            <a:avLst/>
          </a:prstGeom>
        </p:spPr>
        <p:txBody>
          <a:bodyPr lIns="38100" tIns="38100" rIns="38100" bIns="38100">
            <a:normAutofit/>
          </a:bodyPr>
          <a:lstStyle>
            <a:lvl1pPr marL="0" marR="0" algn="ctr" defTabSz="410751">
              <a:defRPr sz="5484" b="0">
                <a:solidFill>
                  <a:srgbClr val="000000"/>
                </a:solidFill>
                <a:uFillTx/>
                <a:latin typeface="+mn-lt"/>
                <a:ea typeface="+mn-ea"/>
                <a:cs typeface="+mn-cs"/>
                <a:sym typeface="Helvetica Neue Medium"/>
              </a:defRPr>
            </a:lvl1pPr>
          </a:lstStyle>
          <a:p>
            <a:r>
              <a:t>Title Text</a:t>
            </a:r>
          </a:p>
        </p:txBody>
      </p:sp>
      <p:sp>
        <p:nvSpPr>
          <p:cNvPr id="31"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2089490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E196-CC88-D14E-A1AA-BD81A1AE8A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1005AA-3C8C-0248-8D06-DF445E88F7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53D599-A40F-AB4C-9524-D3E9820081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50EB8A-0C22-504F-A16D-DF849356E02E}"/>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6" name="Footer Placeholder 5">
            <a:extLst>
              <a:ext uri="{FF2B5EF4-FFF2-40B4-BE49-F238E27FC236}">
                <a16:creationId xmlns:a16="http://schemas.microsoft.com/office/drawing/2014/main" id="{7941CD56-3FAC-0F4B-B94B-D87B7DBC9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5F8B18-F8C7-2D41-9216-1D065230DD4B}"/>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483502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3115718" y="1180951"/>
            <a:ext cx="8719841" cy="4359921"/>
          </a:xfrm>
          <a:prstGeom prst="rect">
            <a:avLst/>
          </a:prstGeom>
        </p:spPr>
        <p:txBody>
          <a:bodyPr lIns="91439" tIns="45719" rIns="91439" bIns="45719"/>
          <a:lstStyle/>
          <a:p>
            <a:endParaRPr/>
          </a:p>
        </p:txBody>
      </p:sp>
      <p:sp>
        <p:nvSpPr>
          <p:cNvPr id="39" name="Title Text"/>
          <p:cNvSpPr txBox="1">
            <a:spLocks noGrp="1"/>
          </p:cNvSpPr>
          <p:nvPr>
            <p:ph type="title"/>
          </p:nvPr>
        </p:nvSpPr>
        <p:spPr>
          <a:xfrm>
            <a:off x="2193725" y="1192115"/>
            <a:ext cx="3750471" cy="2102942"/>
          </a:xfrm>
          <a:prstGeom prst="rect">
            <a:avLst/>
          </a:prstGeom>
        </p:spPr>
        <p:txBody>
          <a:bodyPr lIns="38100" tIns="38100" rIns="38100" bIns="38100" anchor="b">
            <a:normAutofit/>
          </a:bodyPr>
          <a:lstStyle>
            <a:lvl1pPr marL="0" marR="0" algn="ctr" defTabSz="410751">
              <a:defRPr sz="4078" b="0">
                <a:solidFill>
                  <a:srgbClr val="000000"/>
                </a:solidFill>
                <a:uFillTx/>
                <a:latin typeface="+mn-lt"/>
                <a:ea typeface="+mn-ea"/>
                <a:cs typeface="+mn-cs"/>
                <a:sym typeface="Helvetica Neue Medium"/>
              </a:defRPr>
            </a:lvl1pPr>
          </a:lstStyle>
          <a:p>
            <a:r>
              <a:t>Title Text</a:t>
            </a:r>
          </a:p>
        </p:txBody>
      </p:sp>
      <p:sp>
        <p:nvSpPr>
          <p:cNvPr id="40" name="Body Level One…"/>
          <p:cNvSpPr txBox="1">
            <a:spLocks noGrp="1"/>
          </p:cNvSpPr>
          <p:nvPr>
            <p:ph type="body" sz="quarter" idx="1"/>
          </p:nvPr>
        </p:nvSpPr>
        <p:spPr>
          <a:xfrm>
            <a:off x="2193725" y="3348635"/>
            <a:ext cx="3750471" cy="2169915"/>
          </a:xfrm>
          <a:prstGeom prst="rect">
            <a:avLst/>
          </a:prstGeom>
        </p:spPr>
        <p:txBody>
          <a:bodyPr lIns="38100" tIns="38100" rIns="38100" bIns="38100">
            <a:normAutofit/>
          </a:bodyPr>
          <a:lstStyle>
            <a:lvl1pPr marL="0" marR="0" indent="0" algn="ctr" defTabSz="410751">
              <a:spcBef>
                <a:spcPts val="0"/>
              </a:spcBef>
              <a:buClrTx/>
              <a:buSzTx/>
              <a:buFontTx/>
              <a:buNone/>
              <a:defRPr sz="2531" b="0">
                <a:uFillTx/>
                <a:latin typeface="Helvetica Neue"/>
                <a:ea typeface="Helvetica Neue"/>
                <a:cs typeface="Helvetica Neue"/>
                <a:sym typeface="Helvetica Neue"/>
              </a:defRPr>
            </a:lvl1pPr>
            <a:lvl2pPr marL="0" marR="0" indent="0" algn="ctr" defTabSz="410751">
              <a:spcBef>
                <a:spcPts val="0"/>
              </a:spcBef>
              <a:buClrTx/>
              <a:buSzTx/>
              <a:buFontTx/>
              <a:buNone/>
              <a:defRPr sz="2531" b="0">
                <a:uFillTx/>
                <a:latin typeface="Helvetica Neue"/>
                <a:ea typeface="Helvetica Neue"/>
                <a:cs typeface="Helvetica Neue"/>
                <a:sym typeface="Helvetica Neue"/>
              </a:defRPr>
            </a:lvl2pPr>
            <a:lvl3pPr marL="0" marR="0" indent="0" algn="ctr" defTabSz="410751">
              <a:spcBef>
                <a:spcPts val="0"/>
              </a:spcBef>
              <a:buClrTx/>
              <a:buSzTx/>
              <a:buFontTx/>
              <a:buNone/>
              <a:defRPr sz="2531" b="0">
                <a:uFillTx/>
                <a:latin typeface="Helvetica Neue"/>
                <a:ea typeface="Helvetica Neue"/>
                <a:cs typeface="Helvetica Neue"/>
                <a:sym typeface="Helvetica Neue"/>
              </a:defRPr>
            </a:lvl3pPr>
            <a:lvl4pPr marL="0" marR="0" indent="0" algn="ctr" defTabSz="410751">
              <a:spcBef>
                <a:spcPts val="0"/>
              </a:spcBef>
              <a:buClrTx/>
              <a:buSzTx/>
              <a:buFontTx/>
              <a:buNone/>
              <a:defRPr sz="2531" b="0">
                <a:uFillTx/>
                <a:latin typeface="Helvetica Neue"/>
                <a:ea typeface="Helvetica Neue"/>
                <a:cs typeface="Helvetica Neue"/>
                <a:sym typeface="Helvetica Neue"/>
              </a:defRPr>
            </a:lvl4pPr>
            <a:lvl5pPr marL="0" marR="0" indent="0" algn="ctr" defTabSz="410751">
              <a:spcBef>
                <a:spcPts val="0"/>
              </a:spcBef>
              <a:buClrTx/>
              <a:buSzTx/>
              <a:buFontTx/>
              <a:buNone/>
              <a:defRPr sz="2531" b="0">
                <a:uFillTx/>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93006309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193726" y="991197"/>
            <a:ext cx="7804549" cy="1138536"/>
          </a:xfrm>
          <a:prstGeom prst="rect">
            <a:avLst/>
          </a:prstGeom>
        </p:spPr>
        <p:txBody>
          <a:bodyPr lIns="38100" tIns="38100" rIns="38100" bIns="38100">
            <a:normAutofit/>
          </a:bodyPr>
          <a:lstStyle>
            <a:lvl1pPr marL="0" marR="0" algn="ctr" defTabSz="410751">
              <a:defRPr sz="5484" b="0">
                <a:solidFill>
                  <a:srgbClr val="000000"/>
                </a:solidFill>
                <a:uFillTx/>
                <a:latin typeface="+mn-lt"/>
                <a:ea typeface="+mn-ea"/>
                <a:cs typeface="+mn-cs"/>
                <a:sym typeface="Helvetica Neue Medium"/>
              </a:defRPr>
            </a:lvl1pPr>
          </a:lstStyle>
          <a:p>
            <a:r>
              <a:t>Title Text</a:t>
            </a:r>
          </a:p>
        </p:txBody>
      </p:sp>
      <p:sp>
        <p:nvSpPr>
          <p:cNvPr id="49"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2597044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2193726" y="991197"/>
            <a:ext cx="7804549" cy="1138536"/>
          </a:xfrm>
          <a:prstGeom prst="rect">
            <a:avLst/>
          </a:prstGeom>
        </p:spPr>
        <p:txBody>
          <a:bodyPr lIns="38100" tIns="38100" rIns="38100" bIns="38100">
            <a:normAutofit/>
          </a:bodyPr>
          <a:lstStyle>
            <a:lvl1pPr marL="0" marR="0" algn="ctr" defTabSz="410751">
              <a:defRPr sz="5484" b="0">
                <a:solidFill>
                  <a:srgbClr val="000000"/>
                </a:solidFill>
                <a:uFillTx/>
                <a:latin typeface="+mn-lt"/>
                <a:ea typeface="+mn-ea"/>
                <a:cs typeface="+mn-cs"/>
                <a:sym typeface="Helvetica Neue Medium"/>
              </a:defRPr>
            </a:lvl1pPr>
          </a:lstStyle>
          <a:p>
            <a:r>
              <a:t>Title Text</a:t>
            </a:r>
          </a:p>
        </p:txBody>
      </p:sp>
      <p:sp>
        <p:nvSpPr>
          <p:cNvPr id="57" name="Body Level One…"/>
          <p:cNvSpPr txBox="1">
            <a:spLocks noGrp="1"/>
          </p:cNvSpPr>
          <p:nvPr>
            <p:ph type="body" sz="half" idx="1"/>
          </p:nvPr>
        </p:nvSpPr>
        <p:spPr>
          <a:xfrm>
            <a:off x="2193726" y="2223492"/>
            <a:ext cx="7804549" cy="3315147"/>
          </a:xfrm>
          <a:prstGeom prst="rect">
            <a:avLst/>
          </a:prstGeom>
        </p:spPr>
        <p:txBody>
          <a:bodyPr lIns="38100" tIns="38100" rIns="38100" bIns="38100" anchor="ctr">
            <a:normAutofit/>
          </a:bodyPr>
          <a:lstStyle>
            <a:lvl1pPr marL="292994" marR="0" indent="-292994" defTabSz="410751">
              <a:spcBef>
                <a:spcPts val="2953"/>
              </a:spcBef>
              <a:buClrTx/>
              <a:buSzPct val="145000"/>
              <a:buFontTx/>
              <a:defRPr b="0">
                <a:uFillTx/>
                <a:latin typeface="Helvetica Neue"/>
                <a:ea typeface="Helvetica Neue"/>
                <a:cs typeface="Helvetica Neue"/>
                <a:sym typeface="Helvetica Neue"/>
              </a:defRPr>
            </a:lvl1pPr>
            <a:lvl2pPr marL="605522" marR="0" indent="-292994" defTabSz="410751">
              <a:spcBef>
                <a:spcPts val="2953"/>
              </a:spcBef>
              <a:buClrTx/>
              <a:buSzPct val="145000"/>
              <a:buFontTx/>
              <a:defRPr sz="2109" b="0">
                <a:uFillTx/>
                <a:latin typeface="Helvetica Neue"/>
                <a:ea typeface="Helvetica Neue"/>
                <a:cs typeface="Helvetica Neue"/>
                <a:sym typeface="Helvetica Neue"/>
              </a:defRPr>
            </a:lvl2pPr>
            <a:lvl3pPr marL="918050" marR="0" indent="-292994" defTabSz="410751">
              <a:spcBef>
                <a:spcPts val="2953"/>
              </a:spcBef>
              <a:buClrTx/>
              <a:buSzPct val="145000"/>
              <a:buFontTx/>
              <a:defRPr sz="2109" b="0">
                <a:uFillTx/>
                <a:latin typeface="Helvetica Neue"/>
                <a:ea typeface="Helvetica Neue"/>
                <a:cs typeface="Helvetica Neue"/>
                <a:sym typeface="Helvetica Neue"/>
              </a:defRPr>
            </a:lvl3pPr>
            <a:lvl4pPr marL="1230578" marR="0" indent="-292994" defTabSz="410751">
              <a:spcBef>
                <a:spcPts val="2953"/>
              </a:spcBef>
              <a:buClrTx/>
              <a:buSzPct val="145000"/>
              <a:buFontTx/>
              <a:defRPr sz="2109" b="0">
                <a:uFillTx/>
                <a:latin typeface="Helvetica Neue"/>
                <a:ea typeface="Helvetica Neue"/>
                <a:cs typeface="Helvetica Neue"/>
                <a:sym typeface="Helvetica Neue"/>
              </a:defRPr>
            </a:lvl4pPr>
            <a:lvl5pPr marL="1543106" marR="0" indent="-292994" defTabSz="410751">
              <a:spcBef>
                <a:spcPts val="2953"/>
              </a:spcBef>
              <a:buClrTx/>
              <a:buSzPct val="145000"/>
              <a:buFontTx/>
              <a:defRPr sz="2109" b="0">
                <a:uFillTx/>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39829532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397127" y="2221259"/>
            <a:ext cx="6630294" cy="3315147"/>
          </a:xfrm>
          <a:prstGeom prst="rect">
            <a:avLst/>
          </a:prstGeom>
        </p:spPr>
        <p:txBody>
          <a:bodyPr lIns="91439" tIns="45719" rIns="91439" bIns="45719"/>
          <a:lstStyle/>
          <a:p>
            <a:endParaRPr/>
          </a:p>
        </p:txBody>
      </p:sp>
      <p:sp>
        <p:nvSpPr>
          <p:cNvPr id="66" name="Title Text"/>
          <p:cNvSpPr txBox="1">
            <a:spLocks noGrp="1"/>
          </p:cNvSpPr>
          <p:nvPr>
            <p:ph type="title"/>
          </p:nvPr>
        </p:nvSpPr>
        <p:spPr>
          <a:xfrm>
            <a:off x="2193726" y="991197"/>
            <a:ext cx="7804549" cy="1138536"/>
          </a:xfrm>
          <a:prstGeom prst="rect">
            <a:avLst/>
          </a:prstGeom>
        </p:spPr>
        <p:txBody>
          <a:bodyPr lIns="38100" tIns="38100" rIns="38100" bIns="38100">
            <a:normAutofit/>
          </a:bodyPr>
          <a:lstStyle>
            <a:lvl1pPr marL="0" marR="0" algn="ctr" defTabSz="410751">
              <a:defRPr sz="5484" b="0">
                <a:solidFill>
                  <a:srgbClr val="000000"/>
                </a:solidFill>
                <a:uFillTx/>
                <a:latin typeface="+mn-lt"/>
                <a:ea typeface="+mn-ea"/>
                <a:cs typeface="+mn-cs"/>
                <a:sym typeface="Helvetica Neue Medium"/>
              </a:defRPr>
            </a:lvl1pPr>
          </a:lstStyle>
          <a:p>
            <a:r>
              <a:t>Title Text</a:t>
            </a:r>
          </a:p>
        </p:txBody>
      </p:sp>
      <p:sp>
        <p:nvSpPr>
          <p:cNvPr id="67" name="Body Level One…"/>
          <p:cNvSpPr txBox="1">
            <a:spLocks noGrp="1"/>
          </p:cNvSpPr>
          <p:nvPr>
            <p:ph type="body" sz="quarter" idx="1"/>
          </p:nvPr>
        </p:nvSpPr>
        <p:spPr>
          <a:xfrm>
            <a:off x="2193725" y="2223492"/>
            <a:ext cx="3750471" cy="3315147"/>
          </a:xfrm>
          <a:prstGeom prst="rect">
            <a:avLst/>
          </a:prstGeom>
        </p:spPr>
        <p:txBody>
          <a:bodyPr lIns="38100" tIns="38100" rIns="38100" bIns="38100" anchor="ctr">
            <a:normAutofit/>
          </a:bodyPr>
          <a:lstStyle>
            <a:lvl1pPr marL="223872" marR="0" indent="-223872" defTabSz="410751">
              <a:spcBef>
                <a:spcPts val="2250"/>
              </a:spcBef>
              <a:buClrTx/>
              <a:buSzPct val="145000"/>
              <a:buFontTx/>
              <a:defRPr sz="1828" b="0">
                <a:uFillTx/>
                <a:latin typeface="Helvetica Neue"/>
                <a:ea typeface="Helvetica Neue"/>
                <a:cs typeface="Helvetica Neue"/>
                <a:sym typeface="Helvetica Neue"/>
              </a:defRPr>
            </a:lvl1pPr>
            <a:lvl2pPr marL="464965" marR="0" indent="-223872" defTabSz="410751">
              <a:spcBef>
                <a:spcPts val="2250"/>
              </a:spcBef>
              <a:buClrTx/>
              <a:buSzPct val="145000"/>
              <a:buFontTx/>
              <a:defRPr sz="1828" b="0">
                <a:uFillTx/>
                <a:latin typeface="Helvetica Neue"/>
                <a:ea typeface="Helvetica Neue"/>
                <a:cs typeface="Helvetica Neue"/>
                <a:sym typeface="Helvetica Neue"/>
              </a:defRPr>
            </a:lvl2pPr>
            <a:lvl3pPr marL="706058" marR="0" indent="-223872" defTabSz="410751">
              <a:spcBef>
                <a:spcPts val="2250"/>
              </a:spcBef>
              <a:buClrTx/>
              <a:buSzPct val="145000"/>
              <a:buFontTx/>
              <a:defRPr sz="1828" b="0">
                <a:uFillTx/>
                <a:latin typeface="Helvetica Neue"/>
                <a:ea typeface="Helvetica Neue"/>
                <a:cs typeface="Helvetica Neue"/>
                <a:sym typeface="Helvetica Neue"/>
              </a:defRPr>
            </a:lvl3pPr>
            <a:lvl4pPr marL="947151" marR="0" indent="-223872" defTabSz="410751">
              <a:spcBef>
                <a:spcPts val="2250"/>
              </a:spcBef>
              <a:buClrTx/>
              <a:buSzPct val="145000"/>
              <a:buFontTx/>
              <a:defRPr sz="1828" b="0">
                <a:uFillTx/>
                <a:latin typeface="Helvetica Neue"/>
                <a:ea typeface="Helvetica Neue"/>
                <a:cs typeface="Helvetica Neue"/>
                <a:sym typeface="Helvetica Neue"/>
              </a:defRPr>
            </a:lvl4pPr>
            <a:lvl5pPr marL="1188244" marR="0" indent="-223872" defTabSz="410751">
              <a:spcBef>
                <a:spcPts val="2250"/>
              </a:spcBef>
              <a:buClrTx/>
              <a:buSzPct val="145000"/>
              <a:buFontTx/>
              <a:defRPr sz="1828" b="0">
                <a:uFillTx/>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89929" y="5759649"/>
            <a:ext cx="246862" cy="228396"/>
          </a:xfrm>
          <a:prstGeom prst="rect">
            <a:avLst/>
          </a:prstGeom>
        </p:spPr>
        <p:txBody>
          <a:bodyPr lIns="38100" tIns="38100" rIns="38100" bIns="38100"/>
          <a:lstStyle>
            <a:lvl1pPr defTabSz="410751">
              <a:defRPr sz="984">
                <a:uFillTx/>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18313894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sz="half" idx="1"/>
          </p:nvPr>
        </p:nvSpPr>
        <p:spPr>
          <a:xfrm>
            <a:off x="2193726" y="1526976"/>
            <a:ext cx="7804549" cy="3804048"/>
          </a:xfrm>
          <a:prstGeom prst="rect">
            <a:avLst/>
          </a:prstGeom>
        </p:spPr>
        <p:txBody>
          <a:bodyPr lIns="38100" tIns="38100" rIns="38100" bIns="38100" anchor="ctr">
            <a:normAutofit/>
          </a:bodyPr>
          <a:lstStyle>
            <a:lvl1pPr marL="292994" marR="0" indent="-292994" defTabSz="410751">
              <a:spcBef>
                <a:spcPts val="2953"/>
              </a:spcBef>
              <a:buClrTx/>
              <a:buSzPct val="145000"/>
              <a:buFontTx/>
              <a:defRPr b="0">
                <a:uFillTx/>
                <a:latin typeface="Helvetica Neue"/>
                <a:ea typeface="Helvetica Neue"/>
                <a:cs typeface="Helvetica Neue"/>
                <a:sym typeface="Helvetica Neue"/>
              </a:defRPr>
            </a:lvl1pPr>
            <a:lvl2pPr marL="605522" marR="0" indent="-292994" defTabSz="410751">
              <a:spcBef>
                <a:spcPts val="2953"/>
              </a:spcBef>
              <a:buClrTx/>
              <a:buSzPct val="145000"/>
              <a:buFontTx/>
              <a:defRPr sz="2109" b="0">
                <a:uFillTx/>
                <a:latin typeface="Helvetica Neue"/>
                <a:ea typeface="Helvetica Neue"/>
                <a:cs typeface="Helvetica Neue"/>
                <a:sym typeface="Helvetica Neue"/>
              </a:defRPr>
            </a:lvl2pPr>
            <a:lvl3pPr marL="918050" marR="0" indent="-292994" defTabSz="410751">
              <a:spcBef>
                <a:spcPts val="2953"/>
              </a:spcBef>
              <a:buClrTx/>
              <a:buSzPct val="145000"/>
              <a:buFontTx/>
              <a:defRPr sz="2109" b="0">
                <a:uFillTx/>
                <a:latin typeface="Helvetica Neue"/>
                <a:ea typeface="Helvetica Neue"/>
                <a:cs typeface="Helvetica Neue"/>
                <a:sym typeface="Helvetica Neue"/>
              </a:defRPr>
            </a:lvl3pPr>
            <a:lvl4pPr marL="1230578" marR="0" indent="-292994" defTabSz="410751">
              <a:spcBef>
                <a:spcPts val="2953"/>
              </a:spcBef>
              <a:buClrTx/>
              <a:buSzPct val="145000"/>
              <a:buFontTx/>
              <a:defRPr sz="2109" b="0">
                <a:uFillTx/>
                <a:latin typeface="Helvetica Neue"/>
                <a:ea typeface="Helvetica Neue"/>
                <a:cs typeface="Helvetica Neue"/>
                <a:sym typeface="Helvetica Neue"/>
              </a:defRPr>
            </a:lvl4pPr>
            <a:lvl5pPr marL="1543106" marR="0" indent="-292994" defTabSz="410751">
              <a:spcBef>
                <a:spcPts val="2953"/>
              </a:spcBef>
              <a:buClrTx/>
              <a:buSzPct val="145000"/>
              <a:buFontTx/>
              <a:defRPr sz="2109" b="0">
                <a:uFillTx/>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26496663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21017" y="3509370"/>
            <a:ext cx="4257245" cy="2129731"/>
          </a:xfrm>
          <a:prstGeom prst="rect">
            <a:avLst/>
          </a:prstGeom>
        </p:spPr>
        <p:txBody>
          <a:bodyPr lIns="91439" tIns="45719" rIns="91439" bIns="45719"/>
          <a:lstStyle/>
          <a:p>
            <a:endParaRPr/>
          </a:p>
        </p:txBody>
      </p:sp>
      <p:sp>
        <p:nvSpPr>
          <p:cNvPr id="84" name="Image"/>
          <p:cNvSpPr>
            <a:spLocks noGrp="1"/>
          </p:cNvSpPr>
          <p:nvPr>
            <p:ph type="pic" sz="quarter" idx="14"/>
          </p:nvPr>
        </p:nvSpPr>
        <p:spPr>
          <a:xfrm>
            <a:off x="6096001" y="1326058"/>
            <a:ext cx="4125517" cy="2062759"/>
          </a:xfrm>
          <a:prstGeom prst="rect">
            <a:avLst/>
          </a:prstGeom>
        </p:spPr>
        <p:txBody>
          <a:bodyPr lIns="91439" tIns="45719" rIns="91439" bIns="45719"/>
          <a:lstStyle/>
          <a:p>
            <a:endParaRPr/>
          </a:p>
        </p:txBody>
      </p:sp>
      <p:sp>
        <p:nvSpPr>
          <p:cNvPr id="85" name="Image"/>
          <p:cNvSpPr>
            <a:spLocks noGrp="1"/>
          </p:cNvSpPr>
          <p:nvPr>
            <p:ph type="pic" idx="15"/>
          </p:nvPr>
        </p:nvSpPr>
        <p:spPr>
          <a:xfrm>
            <a:off x="-145851" y="1326061"/>
            <a:ext cx="8425162" cy="4212581"/>
          </a:xfrm>
          <a:prstGeom prst="rect">
            <a:avLst/>
          </a:prstGeom>
        </p:spPr>
        <p:txBody>
          <a:bodyPr lIns="91439" tIns="45719" rIns="91439" bIns="45719"/>
          <a:lstStyle/>
          <a:p>
            <a:endParaRPr/>
          </a:p>
        </p:txBody>
      </p:sp>
      <p:sp>
        <p:nvSpPr>
          <p:cNvPr id="86"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78749816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416968" y="4212581"/>
            <a:ext cx="7358064" cy="315023"/>
          </a:xfrm>
          <a:prstGeom prst="rect">
            <a:avLst/>
          </a:prstGeom>
        </p:spPr>
        <p:txBody>
          <a:bodyPr lIns="38100" tIns="38100" rIns="38100" bIns="38100">
            <a:spAutoFit/>
          </a:bodyPr>
          <a:lstStyle>
            <a:lvl1pPr marL="0" marR="0" indent="0" algn="ctr" defTabSz="410751">
              <a:spcBef>
                <a:spcPts val="0"/>
              </a:spcBef>
              <a:buClrTx/>
              <a:buSzTx/>
              <a:buFontTx/>
              <a:buNone/>
              <a:defRPr sz="1547" b="0" i="1">
                <a:uFillTx/>
                <a:latin typeface="Helvetica Neue"/>
                <a:ea typeface="Helvetica Neue"/>
                <a:cs typeface="Helvetica Neue"/>
                <a:sym typeface="Helvetica Neue"/>
              </a:defRPr>
            </a:lvl1pPr>
          </a:lstStyle>
          <a:p>
            <a:r>
              <a:t>–Johnny Appleseed</a:t>
            </a:r>
          </a:p>
        </p:txBody>
      </p:sp>
      <p:sp>
        <p:nvSpPr>
          <p:cNvPr id="94" name="“Type a quote here.”"/>
          <p:cNvSpPr txBox="1">
            <a:spLocks noGrp="1"/>
          </p:cNvSpPr>
          <p:nvPr>
            <p:ph type="body" sz="quarter" idx="14"/>
          </p:nvPr>
        </p:nvSpPr>
        <p:spPr>
          <a:xfrm>
            <a:off x="2416968" y="3056672"/>
            <a:ext cx="7358064" cy="423193"/>
          </a:xfrm>
          <a:prstGeom prst="rect">
            <a:avLst/>
          </a:prstGeom>
        </p:spPr>
        <p:txBody>
          <a:bodyPr lIns="38100" tIns="38100" rIns="38100" bIns="38100" anchor="ctr">
            <a:spAutoFit/>
          </a:bodyPr>
          <a:lstStyle>
            <a:lvl1pPr marL="0" marR="0" indent="0" algn="ctr" defTabSz="410751">
              <a:spcBef>
                <a:spcPts val="0"/>
              </a:spcBef>
              <a:buClrTx/>
              <a:buSzTx/>
              <a:buFontTx/>
              <a:buNone/>
              <a:defRPr sz="2250" b="0">
                <a:uFillTx/>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39250886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856135" y="857252"/>
            <a:ext cx="10479731" cy="5243960"/>
          </a:xfrm>
          <a:prstGeom prst="rect">
            <a:avLst/>
          </a:prstGeom>
        </p:spPr>
        <p:txBody>
          <a:bodyPr lIns="91439" tIns="45719" rIns="91439" bIns="45719"/>
          <a:lstStyle/>
          <a:p>
            <a:endParaRPr/>
          </a:p>
        </p:txBody>
      </p:sp>
      <p:sp>
        <p:nvSpPr>
          <p:cNvPr id="103"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093918951"/>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5989929" y="5759649"/>
            <a:ext cx="211596" cy="228396"/>
          </a:xfrm>
          <a:prstGeom prst="rect">
            <a:avLst/>
          </a:prstGeom>
        </p:spPr>
        <p:txBody>
          <a:bodyPr lIns="38100" tIns="38100" rIns="38100" bIns="38100"/>
          <a:lstStyle>
            <a:lvl1pPr defTabSz="410751">
              <a:defRPr sz="984">
                <a:uFillTx/>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60025809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E4FD-6500-EF4A-9A06-979351D51F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DB33B7-259F-6340-BB8E-0E0FB7733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DD7737-BB78-484B-BBAD-B0531DC383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5B817F-3035-A346-A099-FAB0F0D5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FB9407-E8DD-384C-A4B6-BDAA135F52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F1DCD4-4503-5244-9D1B-415A74787CB4}"/>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8" name="Footer Placeholder 7">
            <a:extLst>
              <a:ext uri="{FF2B5EF4-FFF2-40B4-BE49-F238E27FC236}">
                <a16:creationId xmlns:a16="http://schemas.microsoft.com/office/drawing/2014/main" id="{12E21AC6-E646-744A-B748-C7234D3903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ACAB1B-D5F7-C14F-B2F9-5435741CF163}"/>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2135963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72EA-9C33-5D49-B498-942000DB37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02DB51-6BB0-584E-A3A4-F7CD739F8699}"/>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4" name="Footer Placeholder 3">
            <a:extLst>
              <a:ext uri="{FF2B5EF4-FFF2-40B4-BE49-F238E27FC236}">
                <a16:creationId xmlns:a16="http://schemas.microsoft.com/office/drawing/2014/main" id="{9DBCC45D-CD62-DA4B-B171-03707F1769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A90515-1256-164C-AC90-2B7D95711631}"/>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196063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45AC9C-00B0-694F-9DA2-EAB5E428DBCF}"/>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3" name="Footer Placeholder 2">
            <a:extLst>
              <a:ext uri="{FF2B5EF4-FFF2-40B4-BE49-F238E27FC236}">
                <a16:creationId xmlns:a16="http://schemas.microsoft.com/office/drawing/2014/main" id="{03AD5DD8-C39A-1648-B82D-B82A21508A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137B69-6497-E646-A33D-4124517C7576}"/>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2956025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DA08-F43C-814F-85EC-22454C6555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C081BD-70F1-254E-9C0E-E9075B86AC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5AEA11-41AE-274F-A7BB-DEF8608C7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8B4CD-7B41-CC48-8B74-C35A6CEAF5B5}"/>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6" name="Footer Placeholder 5">
            <a:extLst>
              <a:ext uri="{FF2B5EF4-FFF2-40B4-BE49-F238E27FC236}">
                <a16:creationId xmlns:a16="http://schemas.microsoft.com/office/drawing/2014/main" id="{107EF830-7E81-F04A-BDE0-9D30F168F3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3BC14-9F99-2F4F-939D-0A83C402B424}"/>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3117756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DD63-4740-634B-9A44-16380B812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C23A62-C5BE-2141-A9B0-48CCDEA30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955088-153A-CC41-BF94-45867497D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90EAC7-5F4B-C949-AA51-6F376637AD97}"/>
              </a:ext>
            </a:extLst>
          </p:cNvPr>
          <p:cNvSpPr>
            <a:spLocks noGrp="1"/>
          </p:cNvSpPr>
          <p:nvPr>
            <p:ph type="dt" sz="half" idx="10"/>
          </p:nvPr>
        </p:nvSpPr>
        <p:spPr/>
        <p:txBody>
          <a:bodyPr/>
          <a:lstStyle/>
          <a:p>
            <a:fld id="{3A5DDDF6-4D98-3F41-BAA8-A95B461B7D7C}" type="datetimeFigureOut">
              <a:rPr lang="en-US" smtClean="0"/>
              <a:t>7/27/21</a:t>
            </a:fld>
            <a:endParaRPr lang="en-US"/>
          </a:p>
        </p:txBody>
      </p:sp>
      <p:sp>
        <p:nvSpPr>
          <p:cNvPr id="6" name="Footer Placeholder 5">
            <a:extLst>
              <a:ext uri="{FF2B5EF4-FFF2-40B4-BE49-F238E27FC236}">
                <a16:creationId xmlns:a16="http://schemas.microsoft.com/office/drawing/2014/main" id="{44347F4E-96DA-0C43-A020-8725F8F414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3F3BE-B4CA-F143-AF6F-98D120A09B26}"/>
              </a:ext>
            </a:extLst>
          </p:cNvPr>
          <p:cNvSpPr>
            <a:spLocks noGrp="1"/>
          </p:cNvSpPr>
          <p:nvPr>
            <p:ph type="sldNum" sz="quarter" idx="12"/>
          </p:nvPr>
        </p:nvSpPr>
        <p:spPr/>
        <p:txBody>
          <a:bodyPr/>
          <a:lstStyle/>
          <a:p>
            <a:fld id="{96866CBB-0DE4-874E-AA82-CF2487E321F0}" type="slidenum">
              <a:rPr lang="en-US" smtClean="0"/>
              <a:t>‹#›</a:t>
            </a:fld>
            <a:endParaRPr lang="en-US"/>
          </a:p>
        </p:txBody>
      </p:sp>
    </p:spTree>
    <p:extLst>
      <p:ext uri="{BB962C8B-B14F-4D97-AF65-F5344CB8AC3E}">
        <p14:creationId xmlns:p14="http://schemas.microsoft.com/office/powerpoint/2010/main" val="1420879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5.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0A5FF-45CC-384A-8E9A-58FF4DCA61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C22041-1B56-2B4A-A94F-F95561F5C5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B7F4D-9F41-EC40-99E5-1B0B116558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5DDDF6-4D98-3F41-BAA8-A95B461B7D7C}" type="datetimeFigureOut">
              <a:rPr lang="en-US" smtClean="0"/>
              <a:t>7/27/21</a:t>
            </a:fld>
            <a:endParaRPr lang="en-US"/>
          </a:p>
        </p:txBody>
      </p:sp>
      <p:sp>
        <p:nvSpPr>
          <p:cNvPr id="5" name="Footer Placeholder 4">
            <a:extLst>
              <a:ext uri="{FF2B5EF4-FFF2-40B4-BE49-F238E27FC236}">
                <a16:creationId xmlns:a16="http://schemas.microsoft.com/office/drawing/2014/main" id="{AC0CCEA2-009F-144C-953C-5EBA01787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3E3BA8-AEE5-B747-89C7-93217B464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66CBB-0DE4-874E-AA82-CF2487E321F0}" type="slidenum">
              <a:rPr lang="en-US" smtClean="0"/>
              <a:t>‹#›</a:t>
            </a:fld>
            <a:endParaRPr lang="en-US"/>
          </a:p>
        </p:txBody>
      </p:sp>
    </p:spTree>
    <p:extLst>
      <p:ext uri="{BB962C8B-B14F-4D97-AF65-F5344CB8AC3E}">
        <p14:creationId xmlns:p14="http://schemas.microsoft.com/office/powerpoint/2010/main" val="122610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ext Box 24"/>
          <p:cNvSpPr txBox="1">
            <a:spLocks noChangeArrowheads="1"/>
          </p:cNvSpPr>
          <p:nvPr userDrawn="1"/>
        </p:nvSpPr>
        <p:spPr bwMode="auto">
          <a:xfrm>
            <a:off x="1007534" y="6092826"/>
            <a:ext cx="1085003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Arial Unicode MS" pitchFamily="34" charset="-128"/>
              </a:defRPr>
            </a:lvl1pPr>
            <a:lvl2pPr marL="742950" indent="-285750" eaLnBrk="0" hangingPunct="0">
              <a:defRPr kumimoji="1">
                <a:solidFill>
                  <a:schemeClr val="tx1"/>
                </a:solidFill>
                <a:latin typeface="Arial" panose="020B0604020202020204" pitchFamily="34" charset="0"/>
                <a:ea typeface="Arial Unicode MS" pitchFamily="34" charset="-128"/>
              </a:defRPr>
            </a:lvl2pPr>
            <a:lvl3pPr marL="1143000" indent="-228600" eaLnBrk="0" hangingPunct="0">
              <a:defRPr kumimoji="1">
                <a:solidFill>
                  <a:schemeClr val="tx1"/>
                </a:solidFill>
                <a:latin typeface="Arial" panose="020B0604020202020204" pitchFamily="34" charset="0"/>
                <a:ea typeface="Arial Unicode MS" pitchFamily="34" charset="-128"/>
              </a:defRPr>
            </a:lvl3pPr>
            <a:lvl4pPr marL="1600200" indent="-228600" eaLnBrk="0" hangingPunct="0">
              <a:defRPr kumimoji="1">
                <a:solidFill>
                  <a:schemeClr val="tx1"/>
                </a:solidFill>
                <a:latin typeface="Arial" panose="020B0604020202020204" pitchFamily="34" charset="0"/>
                <a:ea typeface="Arial Unicode MS" pitchFamily="34" charset="-128"/>
              </a:defRPr>
            </a:lvl4pPr>
            <a:lvl5pPr marL="2057400" indent="-228600" eaLnBrk="0" hangingPunct="0">
              <a:defRPr kumimoji="1">
                <a:solidFill>
                  <a:schemeClr val="tx1"/>
                </a:solidFill>
                <a:latin typeface="Arial" panose="020B0604020202020204" pitchFamily="34" charset="0"/>
                <a:ea typeface="Arial Unicode MS"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Arial Unicode MS"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Arial Unicode MS"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Arial Unicode MS"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Arial Unicode MS" pitchFamily="34" charset="-128"/>
              </a:defRPr>
            </a:lvl9pPr>
          </a:lstStyle>
          <a:p>
            <a:pPr algn="ctr" eaLnBrk="1" hangingPunct="1">
              <a:defRPr/>
            </a:pPr>
            <a:r>
              <a:rPr lang="en-CA" altLang="en-US" sz="1000"/>
              <a:t>Page </a:t>
            </a:r>
            <a:fld id="{2852C3A7-3049-4646-815E-6CE61E3949CE}" type="slidenum">
              <a:rPr lang="en-CA" altLang="en-US" sz="1000" smtClean="0"/>
              <a:pPr algn="ctr" eaLnBrk="1" hangingPunct="1">
                <a:defRPr/>
              </a:pPr>
              <a:t>‹#›</a:t>
            </a:fld>
            <a:r>
              <a:rPr lang="en-CA" altLang="en-US" sz="1000"/>
              <a:t> – </a:t>
            </a:r>
            <a:fld id="{37518303-7389-4ECC-BBA0-4FA2BFBCAA13}" type="datetime4">
              <a:rPr kumimoji="0" lang="en-CA" altLang="en-US" sz="1000" smtClean="0"/>
              <a:pPr algn="ctr" eaLnBrk="1" hangingPunct="1">
                <a:defRPr/>
              </a:pPr>
              <a:t>July 27, 2021</a:t>
            </a:fld>
            <a:endParaRPr kumimoji="0" lang="en-CA" altLang="en-US" sz="1000"/>
          </a:p>
        </p:txBody>
      </p:sp>
      <p:sp>
        <p:nvSpPr>
          <p:cNvPr id="1027" name="Rectangle 28"/>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a:t>Click to edit Master title style</a:t>
            </a:r>
          </a:p>
        </p:txBody>
      </p:sp>
      <p:sp>
        <p:nvSpPr>
          <p:cNvPr id="1028" name="Rectangle 29"/>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p>
        </p:txBody>
      </p:sp>
      <p:sp>
        <p:nvSpPr>
          <p:cNvPr id="1029" name="Line 30"/>
          <p:cNvSpPr>
            <a:spLocks noChangeShapeType="1"/>
          </p:cNvSpPr>
          <p:nvPr userDrawn="1"/>
        </p:nvSpPr>
        <p:spPr bwMode="auto">
          <a:xfrm>
            <a:off x="1102784" y="1268413"/>
            <a:ext cx="11089216" cy="0"/>
          </a:xfrm>
          <a:prstGeom prst="line">
            <a:avLst/>
          </a:prstGeom>
          <a:noFill/>
          <a:ln w="28575">
            <a:solidFill>
              <a:srgbClr val="3A601B"/>
            </a:solidFill>
            <a:round/>
            <a:headEnd/>
            <a:tailEnd/>
          </a:ln>
          <a:extLst>
            <a:ext uri="{909E8E84-426E-40DD-AFC4-6F175D3DCCD1}">
              <a14:hiddenFill xmlns:a14="http://schemas.microsoft.com/office/drawing/2010/main">
                <a:noFill/>
              </a14:hiddenFill>
            </a:ext>
          </a:extLst>
        </p:spPr>
        <p:txBody>
          <a:bodyPr/>
          <a:lstStyle/>
          <a:p>
            <a:endParaRPr lang="en-CA" sz="1800"/>
          </a:p>
        </p:txBody>
      </p:sp>
    </p:spTree>
    <p:extLst>
      <p:ext uri="{BB962C8B-B14F-4D97-AF65-F5344CB8AC3E}">
        <p14:creationId xmlns:p14="http://schemas.microsoft.com/office/powerpoint/2010/main" val="32497637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0" fontAlgn="base" hangingPunct="0">
        <a:spcBef>
          <a:spcPct val="0"/>
        </a:spcBef>
        <a:spcAft>
          <a:spcPct val="0"/>
        </a:spcAft>
        <a:defRPr kumimoji="1" sz="3600" b="1">
          <a:solidFill>
            <a:srgbClr val="3A601B"/>
          </a:solidFill>
          <a:latin typeface="+mj-lt"/>
          <a:ea typeface="+mj-ea"/>
          <a:cs typeface="+mj-cs"/>
        </a:defRPr>
      </a:lvl1pPr>
      <a:lvl2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2pPr>
      <a:lvl3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3pPr>
      <a:lvl4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4pPr>
      <a:lvl5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5pPr>
      <a:lvl6pPr marL="4572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6pPr>
      <a:lvl7pPr marL="9144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7pPr>
      <a:lvl8pPr marL="13716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8pPr>
      <a:lvl9pPr marL="18288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9pPr>
    </p:titleStyle>
    <p:bodyStyle>
      <a:lvl1pPr marL="287338" indent="-287338" algn="l" rtl="0" eaLnBrk="0" fontAlgn="base" hangingPunct="0">
        <a:spcBef>
          <a:spcPct val="20000"/>
        </a:spcBef>
        <a:spcAft>
          <a:spcPct val="0"/>
        </a:spcAft>
        <a:buClr>
          <a:srgbClr val="FF0000"/>
        </a:buClr>
        <a:buSzPct val="120000"/>
        <a:buChar char="•"/>
        <a:defRPr kumimoji="1" sz="2400">
          <a:solidFill>
            <a:schemeClr val="tx1"/>
          </a:solidFill>
          <a:latin typeface="+mn-lt"/>
          <a:ea typeface="+mn-ea"/>
          <a:cs typeface="+mn-cs"/>
        </a:defRPr>
      </a:lvl1pPr>
      <a:lvl2pPr marL="765175" indent="-287338" algn="l" rtl="0" eaLnBrk="0" fontAlgn="base" hangingPunct="0">
        <a:spcBef>
          <a:spcPct val="20000"/>
        </a:spcBef>
        <a:spcAft>
          <a:spcPct val="0"/>
        </a:spcAft>
        <a:buClr>
          <a:srgbClr val="3A601B"/>
        </a:buClr>
        <a:buFont typeface="Arial" panose="020B0604020202020204" pitchFamily="34" charset="0"/>
        <a:buChar char="–"/>
        <a:defRPr kumimoji="1" sz="2000">
          <a:solidFill>
            <a:schemeClr val="tx1"/>
          </a:solidFill>
          <a:latin typeface="+mn-lt"/>
          <a:ea typeface="+mn-ea"/>
          <a:cs typeface="+mn-cs"/>
        </a:defRPr>
      </a:lvl2pPr>
      <a:lvl3pPr marL="1139825" indent="-182563" algn="l" rtl="0" eaLnBrk="0" fontAlgn="base" hangingPunct="0">
        <a:spcBef>
          <a:spcPct val="20000"/>
        </a:spcBef>
        <a:spcAft>
          <a:spcPct val="0"/>
        </a:spcAft>
        <a:buClr>
          <a:srgbClr val="C8A200"/>
        </a:buClr>
        <a:buFont typeface="Arial" panose="020B0604020202020204" pitchFamily="34" charset="0"/>
        <a:buChar char="▪"/>
        <a:defRPr kumimoji="1">
          <a:solidFill>
            <a:schemeClr val="tx1"/>
          </a:solidFill>
          <a:latin typeface="+mn-lt"/>
          <a:ea typeface="+mn-ea"/>
          <a:cs typeface="+mn-cs"/>
        </a:defRPr>
      </a:lvl3pPr>
      <a:lvl4pPr marL="1617663" indent="-287338" algn="l" rtl="0" eaLnBrk="0" fontAlgn="base" hangingPunct="0">
        <a:spcBef>
          <a:spcPct val="20000"/>
        </a:spcBef>
        <a:spcAft>
          <a:spcPct val="0"/>
        </a:spcAft>
        <a:buChar char="–"/>
        <a:defRPr kumimoji="1" sz="1600">
          <a:solidFill>
            <a:schemeClr val="tx1"/>
          </a:solidFill>
          <a:latin typeface="+mn-lt"/>
          <a:ea typeface="+mn-ea"/>
          <a:cs typeface="+mn-cs"/>
        </a:defRPr>
      </a:lvl4pPr>
      <a:lvl5pPr marL="2000250" indent="-190500" algn="l" rtl="0" eaLnBrk="0" fontAlgn="base" hangingPunct="0">
        <a:spcBef>
          <a:spcPct val="20000"/>
        </a:spcBef>
        <a:spcAft>
          <a:spcPct val="0"/>
        </a:spcAft>
        <a:buChar char="»"/>
        <a:defRPr kumimoji="1" sz="1400">
          <a:solidFill>
            <a:schemeClr val="tx1"/>
          </a:solidFill>
          <a:latin typeface="+mn-lt"/>
          <a:ea typeface="+mn-ea"/>
          <a:cs typeface="+mn-cs"/>
        </a:defRPr>
      </a:lvl5pPr>
      <a:lvl6pPr marL="2457450" indent="-190500" algn="l" rtl="0" fontAlgn="base">
        <a:spcBef>
          <a:spcPct val="20000"/>
        </a:spcBef>
        <a:spcAft>
          <a:spcPct val="0"/>
        </a:spcAft>
        <a:buChar char="»"/>
        <a:defRPr kumimoji="1" sz="1400">
          <a:solidFill>
            <a:schemeClr val="tx1"/>
          </a:solidFill>
          <a:latin typeface="+mn-lt"/>
          <a:ea typeface="+mn-ea"/>
          <a:cs typeface="+mn-cs"/>
        </a:defRPr>
      </a:lvl6pPr>
      <a:lvl7pPr marL="2914650" indent="-190500" algn="l" rtl="0" fontAlgn="base">
        <a:spcBef>
          <a:spcPct val="20000"/>
        </a:spcBef>
        <a:spcAft>
          <a:spcPct val="0"/>
        </a:spcAft>
        <a:buChar char="»"/>
        <a:defRPr kumimoji="1" sz="1400">
          <a:solidFill>
            <a:schemeClr val="tx1"/>
          </a:solidFill>
          <a:latin typeface="+mn-lt"/>
          <a:ea typeface="+mn-ea"/>
          <a:cs typeface="+mn-cs"/>
        </a:defRPr>
      </a:lvl7pPr>
      <a:lvl8pPr marL="3371850" indent="-190500" algn="l" rtl="0" fontAlgn="base">
        <a:spcBef>
          <a:spcPct val="20000"/>
        </a:spcBef>
        <a:spcAft>
          <a:spcPct val="0"/>
        </a:spcAft>
        <a:buChar char="»"/>
        <a:defRPr kumimoji="1" sz="1400">
          <a:solidFill>
            <a:schemeClr val="tx1"/>
          </a:solidFill>
          <a:latin typeface="+mn-lt"/>
          <a:ea typeface="+mn-ea"/>
          <a:cs typeface="+mn-cs"/>
        </a:defRPr>
      </a:lvl8pPr>
      <a:lvl9pPr marL="3829050" indent="-190500" algn="l" rtl="0" fontAlgn="base">
        <a:spcBef>
          <a:spcPct val="20000"/>
        </a:spcBef>
        <a:spcAft>
          <a:spcPct val="0"/>
        </a:spcAft>
        <a:buChar char="»"/>
        <a:defRPr kumimoji="1" sz="14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68580" tIns="34290" rIns="68580" bIns="3429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68580" tIns="34290" rIns="68580" bIns="34290" rtlCol="0" anchor="ctr"/>
          <a:lstStyle>
            <a:lvl1pPr algn="l">
              <a:defRPr sz="1200">
                <a:solidFill>
                  <a:schemeClr val="tx1">
                    <a:tint val="75000"/>
                  </a:schemeClr>
                </a:solidFill>
              </a:defRPr>
            </a:lvl1pPr>
          </a:lstStyle>
          <a:p>
            <a:pPr defTabSz="914377"/>
            <a:fld id="{6F037ADB-4FB9-482D-A1A4-E1F489B212F5}" type="datetimeFigureOut">
              <a:rPr lang="en-US" smtClean="0">
                <a:solidFill>
                  <a:prstClr val="black">
                    <a:tint val="75000"/>
                  </a:prstClr>
                </a:solidFill>
              </a:rPr>
              <a:pPr defTabSz="914377"/>
              <a:t>7/27/21</a:t>
            </a:fld>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68580" tIns="34290" rIns="68580" bIns="34290" rtlCol="0" anchor="ctr"/>
          <a:lstStyle>
            <a:lvl1pPr algn="r">
              <a:defRPr sz="1200">
                <a:solidFill>
                  <a:schemeClr val="tx1">
                    <a:tint val="75000"/>
                  </a:schemeClr>
                </a:solidFill>
              </a:defRPr>
            </a:lvl1pPr>
          </a:lstStyle>
          <a:p>
            <a:pPr defTabSz="914377"/>
            <a:fld id="{5CE84AB2-A68C-446D-B258-F807154688F9}" type="slidenum">
              <a:rPr lang="en-US" smtClean="0">
                <a:solidFill>
                  <a:prstClr val="black">
                    <a:tint val="75000"/>
                  </a:prstClr>
                </a:solidFill>
              </a:rPr>
              <a:pPr defTabSz="914377"/>
              <a:t>‹#›</a:t>
            </a:fld>
            <a:endParaRPr lang="en-US">
              <a:solidFill>
                <a:prstClr val="black">
                  <a:tint val="75000"/>
                </a:prstClr>
              </a:solidFill>
            </a:endParaRPr>
          </a:p>
        </p:txBody>
      </p:sp>
    </p:spTree>
    <p:extLst>
      <p:ext uri="{BB962C8B-B14F-4D97-AF65-F5344CB8AC3E}">
        <p14:creationId xmlns:p14="http://schemas.microsoft.com/office/powerpoint/2010/main" val="32053217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377" rtl="0" eaLnBrk="1" latinLnBrk="0" hangingPunct="1">
        <a:spcBef>
          <a:spcPct val="0"/>
        </a:spcBef>
        <a:buNone/>
        <a:defRPr sz="4400" b="1" kern="1200" cap="all" baseline="0">
          <a:solidFill>
            <a:schemeClr val="tx1">
              <a:lumMod val="75000"/>
              <a:lumOff val="25000"/>
            </a:schemeClr>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lumMod val="50000"/>
              <a:lumOff val="50000"/>
            </a:schemeClr>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A8D80-DDE0-4340-ADC4-8B493C5EB623}" type="slidenum">
              <a:rPr lang="en-US" smtClean="0"/>
              <a:t>‹#›</a:t>
            </a:fld>
            <a:endParaRPr lang="en-US"/>
          </a:p>
        </p:txBody>
      </p:sp>
    </p:spTree>
    <p:extLst>
      <p:ext uri="{BB962C8B-B14F-4D97-AF65-F5344CB8AC3E}">
        <p14:creationId xmlns:p14="http://schemas.microsoft.com/office/powerpoint/2010/main" val="3299161847"/>
      </p:ext>
    </p:extLst>
  </p:cSld>
  <p:clrMap bg1="lt1" tx1="dk1" bg2="lt2" tx2="dk2" accent1="accent1" accent2="accent2" accent3="accent3" accent4="accent4" accent5="accent5" accent6="accent6" hlink="hlink" folHlink="folHlink"/>
  <p:sldLayoutIdLst>
    <p:sldLayoutId id="2147483686" r:id="rId1"/>
    <p:sldLayoutId id="2147483687"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16782" y="383977"/>
            <a:ext cx="10358437" cy="159841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916782" y="1982391"/>
            <a:ext cx="10358437" cy="487560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2pPr marL="783590" indent="-285750">
              <a:spcBef>
                <a:spcPts val="600"/>
              </a:spcBef>
              <a:defRPr sz="2800"/>
            </a:lvl2pPr>
            <a:lvl3pPr marL="1183639" indent="-228600">
              <a:spcBef>
                <a:spcPts val="500"/>
              </a:spcBef>
              <a:defRPr sz="2400"/>
            </a:lvl3pPr>
            <a:lvl4pPr marL="1640839" indent="-228600">
              <a:spcBef>
                <a:spcPts val="500"/>
              </a:spcBef>
              <a:defRPr sz="2200"/>
            </a:lvl4pPr>
            <a:lvl5pPr marL="2098039" indent="-228600">
              <a:spcBef>
                <a:spcPts val="400"/>
              </a:spcBef>
              <a:defRPr sz="1800"/>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872276" y="6384727"/>
            <a:ext cx="477695" cy="470513"/>
          </a:xfrm>
          <a:prstGeom prst="rect">
            <a:avLst/>
          </a:prstGeom>
          <a:ln w="3175">
            <a:miter lim="400000"/>
          </a:ln>
        </p:spPr>
        <p:txBody>
          <a:bodyPr wrap="none" lIns="50800" tIns="50800" rIns="50800" bIns="50800">
            <a:spAutoFit/>
          </a:bodyPr>
          <a:lstStyle>
            <a:lvl1pPr defTabSz="580409">
              <a:defRPr sz="2391" b="0">
                <a:uFill>
                  <a:solidFill>
                    <a:srgbClr val="000000"/>
                  </a:solidFill>
                </a:u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6962786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ransition spd="med"/>
  <p:txStyles>
    <p:titleStyle>
      <a:lvl1pPr marL="40638" marR="40638" indent="0" algn="r" defTabSz="910796" latinLnBrk="0">
        <a:lnSpc>
          <a:spcPct val="100000"/>
        </a:lnSpc>
        <a:spcBef>
          <a:spcPts val="0"/>
        </a:spcBef>
        <a:spcAft>
          <a:spcPts val="0"/>
        </a:spcAft>
        <a:buClrTx/>
        <a:buSzTx/>
        <a:buFontTx/>
        <a:buNone/>
        <a:tabLst/>
        <a:defRPr sz="2672" b="1" i="0" u="none" strike="noStrike" cap="none" spc="0" baseline="0">
          <a:solidFill>
            <a:srgbClr val="F22431"/>
          </a:solidFill>
          <a:uFill>
            <a:solidFill>
              <a:srgbClr val="F22431"/>
            </a:solidFill>
          </a:uFill>
          <a:latin typeface="Arial"/>
          <a:ea typeface="Arial"/>
          <a:cs typeface="Arial"/>
          <a:sym typeface="Arial"/>
        </a:defRPr>
      </a:lvl1pPr>
      <a:lvl2pPr marL="40638" marR="40638" indent="0" algn="r" defTabSz="910796" latinLnBrk="0">
        <a:lnSpc>
          <a:spcPct val="100000"/>
        </a:lnSpc>
        <a:spcBef>
          <a:spcPts val="0"/>
        </a:spcBef>
        <a:spcAft>
          <a:spcPts val="0"/>
        </a:spcAft>
        <a:buClrTx/>
        <a:buSzTx/>
        <a:buFontTx/>
        <a:buNone/>
        <a:tabLst/>
        <a:defRPr sz="2672" b="1" i="0" u="none" strike="noStrike" cap="none" spc="0" baseline="0">
          <a:solidFill>
            <a:srgbClr val="F22431"/>
          </a:solidFill>
          <a:uFill>
            <a:solidFill>
              <a:srgbClr val="F22431"/>
            </a:solidFill>
          </a:uFill>
          <a:latin typeface="Arial"/>
          <a:ea typeface="Arial"/>
          <a:cs typeface="Arial"/>
          <a:sym typeface="Arial"/>
        </a:defRPr>
      </a:lvl2pPr>
      <a:lvl3pPr marL="40638" marR="40638" indent="0" algn="r" defTabSz="910796" latinLnBrk="0">
        <a:lnSpc>
          <a:spcPct val="100000"/>
        </a:lnSpc>
        <a:spcBef>
          <a:spcPts val="0"/>
        </a:spcBef>
        <a:spcAft>
          <a:spcPts val="0"/>
        </a:spcAft>
        <a:buClrTx/>
        <a:buSzTx/>
        <a:buFontTx/>
        <a:buNone/>
        <a:tabLst/>
        <a:defRPr sz="2672" b="1" i="0" u="none" strike="noStrike" cap="none" spc="0" baseline="0">
          <a:solidFill>
            <a:srgbClr val="F22431"/>
          </a:solidFill>
          <a:uFill>
            <a:solidFill>
              <a:srgbClr val="F22431"/>
            </a:solidFill>
          </a:uFill>
          <a:latin typeface="Arial"/>
          <a:ea typeface="Arial"/>
          <a:cs typeface="Arial"/>
          <a:sym typeface="Arial"/>
        </a:defRPr>
      </a:lvl3pPr>
      <a:lvl4pPr marL="40638" marR="40638" indent="0" algn="r" defTabSz="910796" latinLnBrk="0">
        <a:lnSpc>
          <a:spcPct val="100000"/>
        </a:lnSpc>
        <a:spcBef>
          <a:spcPts val="0"/>
        </a:spcBef>
        <a:spcAft>
          <a:spcPts val="0"/>
        </a:spcAft>
        <a:buClrTx/>
        <a:buSzTx/>
        <a:buFontTx/>
        <a:buNone/>
        <a:tabLst/>
        <a:defRPr sz="2672" b="1" i="0" u="none" strike="noStrike" cap="none" spc="0" baseline="0">
          <a:solidFill>
            <a:srgbClr val="F22431"/>
          </a:solidFill>
          <a:uFill>
            <a:solidFill>
              <a:srgbClr val="F22431"/>
            </a:solidFill>
          </a:uFill>
          <a:latin typeface="Arial"/>
          <a:ea typeface="Arial"/>
          <a:cs typeface="Arial"/>
          <a:sym typeface="Arial"/>
        </a:defRPr>
      </a:lvl4pPr>
      <a:lvl5pPr marL="40638" marR="40638" indent="0" algn="r" defTabSz="910796" latinLnBrk="0">
        <a:lnSpc>
          <a:spcPct val="100000"/>
        </a:lnSpc>
        <a:spcBef>
          <a:spcPts val="0"/>
        </a:spcBef>
        <a:spcAft>
          <a:spcPts val="0"/>
        </a:spcAft>
        <a:buClrTx/>
        <a:buSzTx/>
        <a:buFontTx/>
        <a:buNone/>
        <a:tabLst/>
        <a:defRPr sz="2672" b="1" i="0" u="none" strike="noStrike" cap="none" spc="0" baseline="0">
          <a:solidFill>
            <a:srgbClr val="F22431"/>
          </a:solidFill>
          <a:uFill>
            <a:solidFill>
              <a:srgbClr val="F22431"/>
            </a:solidFill>
          </a:uFill>
          <a:latin typeface="Arial"/>
          <a:ea typeface="Arial"/>
          <a:cs typeface="Arial"/>
          <a:sym typeface="Arial"/>
        </a:defRPr>
      </a:lvl5pPr>
      <a:lvl6pPr marL="40638" marR="40638" indent="0" algn="r" defTabSz="910796" latinLnBrk="0">
        <a:lnSpc>
          <a:spcPct val="100000"/>
        </a:lnSpc>
        <a:spcBef>
          <a:spcPts val="0"/>
        </a:spcBef>
        <a:spcAft>
          <a:spcPts val="0"/>
        </a:spcAft>
        <a:buClrTx/>
        <a:buSzTx/>
        <a:buFontTx/>
        <a:buNone/>
        <a:tabLst/>
        <a:defRPr sz="2672" b="1" i="0" u="none" strike="noStrike" cap="none" spc="0" baseline="0">
          <a:solidFill>
            <a:srgbClr val="F22431"/>
          </a:solidFill>
          <a:uFill>
            <a:solidFill>
              <a:srgbClr val="F22431"/>
            </a:solidFill>
          </a:uFill>
          <a:latin typeface="Arial"/>
          <a:ea typeface="Arial"/>
          <a:cs typeface="Arial"/>
          <a:sym typeface="Arial"/>
        </a:defRPr>
      </a:lvl6pPr>
      <a:lvl7pPr marL="40638" marR="40638" indent="0" algn="r" defTabSz="910796" latinLnBrk="0">
        <a:lnSpc>
          <a:spcPct val="100000"/>
        </a:lnSpc>
        <a:spcBef>
          <a:spcPts val="0"/>
        </a:spcBef>
        <a:spcAft>
          <a:spcPts val="0"/>
        </a:spcAft>
        <a:buClrTx/>
        <a:buSzTx/>
        <a:buFontTx/>
        <a:buNone/>
        <a:tabLst/>
        <a:defRPr sz="2672" b="1" i="0" u="none" strike="noStrike" cap="none" spc="0" baseline="0">
          <a:solidFill>
            <a:srgbClr val="F22431"/>
          </a:solidFill>
          <a:uFill>
            <a:solidFill>
              <a:srgbClr val="F22431"/>
            </a:solidFill>
          </a:uFill>
          <a:latin typeface="Arial"/>
          <a:ea typeface="Arial"/>
          <a:cs typeface="Arial"/>
          <a:sym typeface="Arial"/>
        </a:defRPr>
      </a:lvl7pPr>
      <a:lvl8pPr marL="40638" marR="40638" indent="0" algn="r" defTabSz="910796" latinLnBrk="0">
        <a:lnSpc>
          <a:spcPct val="100000"/>
        </a:lnSpc>
        <a:spcBef>
          <a:spcPts val="0"/>
        </a:spcBef>
        <a:spcAft>
          <a:spcPts val="0"/>
        </a:spcAft>
        <a:buClrTx/>
        <a:buSzTx/>
        <a:buFontTx/>
        <a:buNone/>
        <a:tabLst/>
        <a:defRPr sz="2672" b="1" i="0" u="none" strike="noStrike" cap="none" spc="0" baseline="0">
          <a:solidFill>
            <a:srgbClr val="F22431"/>
          </a:solidFill>
          <a:uFill>
            <a:solidFill>
              <a:srgbClr val="F22431"/>
            </a:solidFill>
          </a:uFill>
          <a:latin typeface="Arial"/>
          <a:ea typeface="Arial"/>
          <a:cs typeface="Arial"/>
          <a:sym typeface="Arial"/>
        </a:defRPr>
      </a:lvl8pPr>
      <a:lvl9pPr marL="40638" marR="40638" indent="0" algn="r" defTabSz="910796" latinLnBrk="0">
        <a:lnSpc>
          <a:spcPct val="100000"/>
        </a:lnSpc>
        <a:spcBef>
          <a:spcPts val="0"/>
        </a:spcBef>
        <a:spcAft>
          <a:spcPts val="0"/>
        </a:spcAft>
        <a:buClrTx/>
        <a:buSzTx/>
        <a:buFontTx/>
        <a:buNone/>
        <a:tabLst/>
        <a:defRPr sz="2672" b="1" i="0" u="none" strike="noStrike" cap="none" spc="0" baseline="0">
          <a:solidFill>
            <a:srgbClr val="F22431"/>
          </a:solidFill>
          <a:uFill>
            <a:solidFill>
              <a:srgbClr val="F22431"/>
            </a:solidFill>
          </a:uFill>
          <a:latin typeface="Arial"/>
          <a:ea typeface="Arial"/>
          <a:cs typeface="Arial"/>
          <a:sym typeface="Arial"/>
        </a:defRPr>
      </a:lvl9pPr>
    </p:titleStyle>
    <p:bodyStyle>
      <a:lvl1pPr marL="269667" marR="40638" indent="-241093" algn="l" defTabSz="910796" latinLnBrk="0">
        <a:lnSpc>
          <a:spcPct val="100000"/>
        </a:lnSpc>
        <a:spcBef>
          <a:spcPts val="492"/>
        </a:spcBef>
        <a:spcAft>
          <a:spcPts val="0"/>
        </a:spcAft>
        <a:buClr>
          <a:srgbClr val="F22431"/>
        </a:buClr>
        <a:buSzPct val="200000"/>
        <a:buFont typeface="Arial"/>
        <a:buChar char="•"/>
        <a:tabLst/>
        <a:defRPr sz="2109" b="1" i="0" u="none" strike="noStrike" cap="none" spc="0" baseline="0">
          <a:solidFill>
            <a:srgbClr val="000000"/>
          </a:solidFill>
          <a:uFill>
            <a:solidFill>
              <a:srgbClr val="000000"/>
            </a:solidFill>
          </a:uFill>
          <a:latin typeface="Arial"/>
          <a:ea typeface="Arial"/>
          <a:cs typeface="Arial"/>
          <a:sym typeface="Arial"/>
        </a:defRPr>
      </a:lvl1pPr>
      <a:lvl2pPr marL="565292" marR="40638" indent="-215261" algn="l" defTabSz="910796" latinLnBrk="0">
        <a:lnSpc>
          <a:spcPct val="100000"/>
        </a:lnSpc>
        <a:spcBef>
          <a:spcPts val="492"/>
        </a:spcBef>
        <a:spcAft>
          <a:spcPts val="0"/>
        </a:spcAft>
        <a:buClr>
          <a:srgbClr val="F22431"/>
        </a:buClr>
        <a:buSzPct val="200000"/>
        <a:buFont typeface="Arial"/>
        <a:buChar char="•"/>
        <a:tabLst/>
        <a:defRPr sz="2109" b="1" i="0" u="none" strike="noStrike" cap="none" spc="0" baseline="0">
          <a:solidFill>
            <a:srgbClr val="000000"/>
          </a:solidFill>
          <a:uFill>
            <a:solidFill>
              <a:srgbClr val="000000"/>
            </a:solidFill>
          </a:uFill>
          <a:latin typeface="Arial"/>
          <a:ea typeface="Arial"/>
          <a:cs typeface="Arial"/>
          <a:sym typeface="Arial"/>
        </a:defRPr>
      </a:lvl2pPr>
      <a:lvl3pPr marL="872399" marR="40638" indent="-200911" algn="l" defTabSz="910796" latinLnBrk="0">
        <a:lnSpc>
          <a:spcPct val="100000"/>
        </a:lnSpc>
        <a:spcBef>
          <a:spcPts val="492"/>
        </a:spcBef>
        <a:spcAft>
          <a:spcPts val="0"/>
        </a:spcAft>
        <a:buClr>
          <a:srgbClr val="F22431"/>
        </a:buClr>
        <a:buSzPct val="200000"/>
        <a:buFont typeface="Arial"/>
        <a:buChar char="•"/>
        <a:tabLst/>
        <a:defRPr sz="2109" b="1" i="0" u="none" strike="noStrike" cap="none" spc="0" baseline="0">
          <a:solidFill>
            <a:srgbClr val="000000"/>
          </a:solidFill>
          <a:uFill>
            <a:solidFill>
              <a:srgbClr val="000000"/>
            </a:solidFill>
          </a:uFill>
          <a:latin typeface="Arial"/>
          <a:ea typeface="Arial"/>
          <a:cs typeface="Arial"/>
          <a:sym typeface="Arial"/>
        </a:defRPr>
      </a:lvl3pPr>
      <a:lvl4pPr marL="1212121" marR="40638" indent="-219175" algn="l" defTabSz="910796" latinLnBrk="0">
        <a:lnSpc>
          <a:spcPct val="100000"/>
        </a:lnSpc>
        <a:spcBef>
          <a:spcPts val="492"/>
        </a:spcBef>
        <a:spcAft>
          <a:spcPts val="0"/>
        </a:spcAft>
        <a:buClr>
          <a:srgbClr val="F22431"/>
        </a:buClr>
        <a:buSzPct val="200000"/>
        <a:buFont typeface="Arial"/>
        <a:buChar char="•"/>
        <a:tabLst/>
        <a:defRPr sz="2109" b="1" i="0" u="none" strike="noStrike" cap="none" spc="0" baseline="0">
          <a:solidFill>
            <a:srgbClr val="000000"/>
          </a:solidFill>
          <a:uFill>
            <a:solidFill>
              <a:srgbClr val="000000"/>
            </a:solidFill>
          </a:uFill>
          <a:latin typeface="Arial"/>
          <a:ea typeface="Arial"/>
          <a:cs typeface="Arial"/>
          <a:sym typeface="Arial"/>
        </a:defRPr>
      </a:lvl4pPr>
      <a:lvl5pPr marL="1582284" marR="40638" indent="-267881" algn="l" defTabSz="910796" latinLnBrk="0">
        <a:lnSpc>
          <a:spcPct val="100000"/>
        </a:lnSpc>
        <a:spcBef>
          <a:spcPts val="492"/>
        </a:spcBef>
        <a:spcAft>
          <a:spcPts val="0"/>
        </a:spcAft>
        <a:buClr>
          <a:srgbClr val="F22431"/>
        </a:buClr>
        <a:buSzPct val="200000"/>
        <a:buFont typeface="Arial"/>
        <a:buChar char="•"/>
        <a:tabLst/>
        <a:defRPr sz="2109" b="1" i="0" u="none" strike="noStrike" cap="none" spc="0" baseline="0">
          <a:solidFill>
            <a:srgbClr val="000000"/>
          </a:solidFill>
          <a:uFill>
            <a:solidFill>
              <a:srgbClr val="000000"/>
            </a:solidFill>
          </a:uFill>
          <a:latin typeface="Arial"/>
          <a:ea typeface="Arial"/>
          <a:cs typeface="Arial"/>
          <a:sym typeface="Arial"/>
        </a:defRPr>
      </a:lvl5pPr>
      <a:lvl6pPr marL="1582284" marR="40638" indent="-267881" algn="l" defTabSz="910796" latinLnBrk="0">
        <a:lnSpc>
          <a:spcPct val="100000"/>
        </a:lnSpc>
        <a:spcBef>
          <a:spcPts val="492"/>
        </a:spcBef>
        <a:spcAft>
          <a:spcPts val="0"/>
        </a:spcAft>
        <a:buClr>
          <a:srgbClr val="F22431"/>
        </a:buClr>
        <a:buSzPct val="200000"/>
        <a:buFont typeface="Arial"/>
        <a:buChar char="•"/>
        <a:tabLst/>
        <a:defRPr sz="2109" b="1" i="0" u="none" strike="noStrike" cap="none" spc="0" baseline="0">
          <a:solidFill>
            <a:srgbClr val="000000"/>
          </a:solidFill>
          <a:uFill>
            <a:solidFill>
              <a:srgbClr val="000000"/>
            </a:solidFill>
          </a:uFill>
          <a:latin typeface="Arial"/>
          <a:ea typeface="Arial"/>
          <a:cs typeface="Arial"/>
          <a:sym typeface="Arial"/>
        </a:defRPr>
      </a:lvl6pPr>
      <a:lvl7pPr marL="1582284" marR="40638" indent="-267881" algn="l" defTabSz="910796" latinLnBrk="0">
        <a:lnSpc>
          <a:spcPct val="100000"/>
        </a:lnSpc>
        <a:spcBef>
          <a:spcPts val="492"/>
        </a:spcBef>
        <a:spcAft>
          <a:spcPts val="0"/>
        </a:spcAft>
        <a:buClr>
          <a:srgbClr val="F22431"/>
        </a:buClr>
        <a:buSzPct val="200000"/>
        <a:buFont typeface="Arial"/>
        <a:buChar char="•"/>
        <a:tabLst/>
        <a:defRPr sz="2109" b="1" i="0" u="none" strike="noStrike" cap="none" spc="0" baseline="0">
          <a:solidFill>
            <a:srgbClr val="000000"/>
          </a:solidFill>
          <a:uFill>
            <a:solidFill>
              <a:srgbClr val="000000"/>
            </a:solidFill>
          </a:uFill>
          <a:latin typeface="Arial"/>
          <a:ea typeface="Arial"/>
          <a:cs typeface="Arial"/>
          <a:sym typeface="Arial"/>
        </a:defRPr>
      </a:lvl7pPr>
      <a:lvl8pPr marL="1582284" marR="40638" indent="-267881" algn="l" defTabSz="910796" latinLnBrk="0">
        <a:lnSpc>
          <a:spcPct val="100000"/>
        </a:lnSpc>
        <a:spcBef>
          <a:spcPts val="492"/>
        </a:spcBef>
        <a:spcAft>
          <a:spcPts val="0"/>
        </a:spcAft>
        <a:buClr>
          <a:srgbClr val="F22431"/>
        </a:buClr>
        <a:buSzPct val="200000"/>
        <a:buFont typeface="Arial"/>
        <a:buChar char="•"/>
        <a:tabLst/>
        <a:defRPr sz="2109" b="1" i="0" u="none" strike="noStrike" cap="none" spc="0" baseline="0">
          <a:solidFill>
            <a:srgbClr val="000000"/>
          </a:solidFill>
          <a:uFill>
            <a:solidFill>
              <a:srgbClr val="000000"/>
            </a:solidFill>
          </a:uFill>
          <a:latin typeface="Arial"/>
          <a:ea typeface="Arial"/>
          <a:cs typeface="Arial"/>
          <a:sym typeface="Arial"/>
        </a:defRPr>
      </a:lvl8pPr>
      <a:lvl9pPr marL="1582284" marR="40638" indent="-267881" algn="l" defTabSz="910796" latinLnBrk="0">
        <a:lnSpc>
          <a:spcPct val="100000"/>
        </a:lnSpc>
        <a:spcBef>
          <a:spcPts val="492"/>
        </a:spcBef>
        <a:spcAft>
          <a:spcPts val="0"/>
        </a:spcAft>
        <a:buClr>
          <a:srgbClr val="F22431"/>
        </a:buClr>
        <a:buSzPct val="200000"/>
        <a:buFont typeface="Arial"/>
        <a:buChar char="•"/>
        <a:tabLst/>
        <a:defRPr sz="2109" b="1" i="0" u="none" strike="noStrike" cap="none" spc="0" baseline="0">
          <a:solidFill>
            <a:srgbClr val="000000"/>
          </a:solidFill>
          <a:uFill>
            <a:solidFill>
              <a:srgbClr val="000000"/>
            </a:solidFill>
          </a:uFill>
          <a:latin typeface="Arial"/>
          <a:ea typeface="Arial"/>
          <a:cs typeface="Arial"/>
          <a:sym typeface="Arial"/>
        </a:defRPr>
      </a:lvl9pPr>
    </p:bodyStyle>
    <p:otherStyle>
      <a:lvl1pPr marL="0" marR="0" indent="0" algn="ctr" defTabSz="580409" latinLnBrk="0">
        <a:lnSpc>
          <a:spcPct val="100000"/>
        </a:lnSpc>
        <a:spcBef>
          <a:spcPts val="0"/>
        </a:spcBef>
        <a:spcAft>
          <a:spcPts val="0"/>
        </a:spcAft>
        <a:buClrTx/>
        <a:buSzTx/>
        <a:buFontTx/>
        <a:buNone/>
        <a:tabLst/>
        <a:defRPr sz="2391" b="0" i="0" u="none" strike="noStrike" cap="none" spc="0" baseline="0">
          <a:solidFill>
            <a:schemeClr val="tx1"/>
          </a:solidFill>
          <a:uFill>
            <a:solidFill>
              <a:srgbClr val="000000"/>
            </a:solidFill>
          </a:uFill>
          <a:latin typeface="+mn-lt"/>
          <a:ea typeface="+mn-ea"/>
          <a:cs typeface="+mn-cs"/>
          <a:sym typeface="Arial"/>
        </a:defRPr>
      </a:lvl1pPr>
      <a:lvl2pPr marL="0" marR="0" indent="0" algn="ctr" defTabSz="580409" latinLnBrk="0">
        <a:lnSpc>
          <a:spcPct val="100000"/>
        </a:lnSpc>
        <a:spcBef>
          <a:spcPts val="0"/>
        </a:spcBef>
        <a:spcAft>
          <a:spcPts val="0"/>
        </a:spcAft>
        <a:buClrTx/>
        <a:buSzTx/>
        <a:buFontTx/>
        <a:buNone/>
        <a:tabLst/>
        <a:defRPr sz="2391" b="0" i="0" u="none" strike="noStrike" cap="none" spc="0" baseline="0">
          <a:solidFill>
            <a:schemeClr val="tx1"/>
          </a:solidFill>
          <a:uFill>
            <a:solidFill>
              <a:srgbClr val="000000"/>
            </a:solidFill>
          </a:uFill>
          <a:latin typeface="+mn-lt"/>
          <a:ea typeface="+mn-ea"/>
          <a:cs typeface="+mn-cs"/>
          <a:sym typeface="Arial"/>
        </a:defRPr>
      </a:lvl2pPr>
      <a:lvl3pPr marL="0" marR="0" indent="0" algn="ctr" defTabSz="580409" latinLnBrk="0">
        <a:lnSpc>
          <a:spcPct val="100000"/>
        </a:lnSpc>
        <a:spcBef>
          <a:spcPts val="0"/>
        </a:spcBef>
        <a:spcAft>
          <a:spcPts val="0"/>
        </a:spcAft>
        <a:buClrTx/>
        <a:buSzTx/>
        <a:buFontTx/>
        <a:buNone/>
        <a:tabLst/>
        <a:defRPr sz="2391" b="0" i="0" u="none" strike="noStrike" cap="none" spc="0" baseline="0">
          <a:solidFill>
            <a:schemeClr val="tx1"/>
          </a:solidFill>
          <a:uFill>
            <a:solidFill>
              <a:srgbClr val="000000"/>
            </a:solidFill>
          </a:uFill>
          <a:latin typeface="+mn-lt"/>
          <a:ea typeface="+mn-ea"/>
          <a:cs typeface="+mn-cs"/>
          <a:sym typeface="Arial"/>
        </a:defRPr>
      </a:lvl3pPr>
      <a:lvl4pPr marL="0" marR="0" indent="0" algn="ctr" defTabSz="580409" latinLnBrk="0">
        <a:lnSpc>
          <a:spcPct val="100000"/>
        </a:lnSpc>
        <a:spcBef>
          <a:spcPts val="0"/>
        </a:spcBef>
        <a:spcAft>
          <a:spcPts val="0"/>
        </a:spcAft>
        <a:buClrTx/>
        <a:buSzTx/>
        <a:buFontTx/>
        <a:buNone/>
        <a:tabLst/>
        <a:defRPr sz="2391" b="0" i="0" u="none" strike="noStrike" cap="none" spc="0" baseline="0">
          <a:solidFill>
            <a:schemeClr val="tx1"/>
          </a:solidFill>
          <a:uFill>
            <a:solidFill>
              <a:srgbClr val="000000"/>
            </a:solidFill>
          </a:uFill>
          <a:latin typeface="+mn-lt"/>
          <a:ea typeface="+mn-ea"/>
          <a:cs typeface="+mn-cs"/>
          <a:sym typeface="Arial"/>
        </a:defRPr>
      </a:lvl4pPr>
      <a:lvl5pPr marL="0" marR="0" indent="0" algn="ctr" defTabSz="580409" latinLnBrk="0">
        <a:lnSpc>
          <a:spcPct val="100000"/>
        </a:lnSpc>
        <a:spcBef>
          <a:spcPts val="0"/>
        </a:spcBef>
        <a:spcAft>
          <a:spcPts val="0"/>
        </a:spcAft>
        <a:buClrTx/>
        <a:buSzTx/>
        <a:buFontTx/>
        <a:buNone/>
        <a:tabLst/>
        <a:defRPr sz="2391" b="0" i="0" u="none" strike="noStrike" cap="none" spc="0" baseline="0">
          <a:solidFill>
            <a:schemeClr val="tx1"/>
          </a:solidFill>
          <a:uFill>
            <a:solidFill>
              <a:srgbClr val="000000"/>
            </a:solidFill>
          </a:uFill>
          <a:latin typeface="+mn-lt"/>
          <a:ea typeface="+mn-ea"/>
          <a:cs typeface="+mn-cs"/>
          <a:sym typeface="Arial"/>
        </a:defRPr>
      </a:lvl5pPr>
      <a:lvl6pPr marL="0" marR="0" indent="0" algn="ctr" defTabSz="580409" latinLnBrk="0">
        <a:lnSpc>
          <a:spcPct val="100000"/>
        </a:lnSpc>
        <a:spcBef>
          <a:spcPts val="0"/>
        </a:spcBef>
        <a:spcAft>
          <a:spcPts val="0"/>
        </a:spcAft>
        <a:buClrTx/>
        <a:buSzTx/>
        <a:buFontTx/>
        <a:buNone/>
        <a:tabLst/>
        <a:defRPr sz="2391" b="0" i="0" u="none" strike="noStrike" cap="none" spc="0" baseline="0">
          <a:solidFill>
            <a:schemeClr val="tx1"/>
          </a:solidFill>
          <a:uFill>
            <a:solidFill>
              <a:srgbClr val="000000"/>
            </a:solidFill>
          </a:uFill>
          <a:latin typeface="+mn-lt"/>
          <a:ea typeface="+mn-ea"/>
          <a:cs typeface="+mn-cs"/>
          <a:sym typeface="Arial"/>
        </a:defRPr>
      </a:lvl6pPr>
      <a:lvl7pPr marL="0" marR="0" indent="0" algn="ctr" defTabSz="580409" latinLnBrk="0">
        <a:lnSpc>
          <a:spcPct val="100000"/>
        </a:lnSpc>
        <a:spcBef>
          <a:spcPts val="0"/>
        </a:spcBef>
        <a:spcAft>
          <a:spcPts val="0"/>
        </a:spcAft>
        <a:buClrTx/>
        <a:buSzTx/>
        <a:buFontTx/>
        <a:buNone/>
        <a:tabLst/>
        <a:defRPr sz="2391" b="0" i="0" u="none" strike="noStrike" cap="none" spc="0" baseline="0">
          <a:solidFill>
            <a:schemeClr val="tx1"/>
          </a:solidFill>
          <a:uFill>
            <a:solidFill>
              <a:srgbClr val="000000"/>
            </a:solidFill>
          </a:uFill>
          <a:latin typeface="+mn-lt"/>
          <a:ea typeface="+mn-ea"/>
          <a:cs typeface="+mn-cs"/>
          <a:sym typeface="Arial"/>
        </a:defRPr>
      </a:lvl7pPr>
      <a:lvl8pPr marL="0" marR="0" indent="0" algn="ctr" defTabSz="580409" latinLnBrk="0">
        <a:lnSpc>
          <a:spcPct val="100000"/>
        </a:lnSpc>
        <a:spcBef>
          <a:spcPts val="0"/>
        </a:spcBef>
        <a:spcAft>
          <a:spcPts val="0"/>
        </a:spcAft>
        <a:buClrTx/>
        <a:buSzTx/>
        <a:buFontTx/>
        <a:buNone/>
        <a:tabLst/>
        <a:defRPr sz="2391" b="0" i="0" u="none" strike="noStrike" cap="none" spc="0" baseline="0">
          <a:solidFill>
            <a:schemeClr val="tx1"/>
          </a:solidFill>
          <a:uFill>
            <a:solidFill>
              <a:srgbClr val="000000"/>
            </a:solidFill>
          </a:uFill>
          <a:latin typeface="+mn-lt"/>
          <a:ea typeface="+mn-ea"/>
          <a:cs typeface="+mn-cs"/>
          <a:sym typeface="Arial"/>
        </a:defRPr>
      </a:lvl8pPr>
      <a:lvl9pPr marL="0" marR="0" indent="0" algn="ctr" defTabSz="580409" latinLnBrk="0">
        <a:lnSpc>
          <a:spcPct val="100000"/>
        </a:lnSpc>
        <a:spcBef>
          <a:spcPts val="0"/>
        </a:spcBef>
        <a:spcAft>
          <a:spcPts val="0"/>
        </a:spcAft>
        <a:buClrTx/>
        <a:buSzTx/>
        <a:buFontTx/>
        <a:buNone/>
        <a:tabLst/>
        <a:defRPr sz="2391" b="0" i="0" u="none" strike="noStrike" cap="none" spc="0" baseline="0">
          <a:solidFill>
            <a:schemeClr val="tx1"/>
          </a:solidFill>
          <a:uFill>
            <a:solidFill>
              <a:srgbClr val="00000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eg-hal-fe01.edm.ab.ec.gc.ca/WxProducts/HAL_Fog" TargetMode="External"/><Relationship Id="rId2" Type="http://schemas.openxmlformats.org/officeDocument/2006/relationships/hyperlink" Target="http://weg-hal-fe01.edm.ab.ec.gc.ca/WxProducts/HAL_Winter" TargetMode="External"/><Relationship Id="rId1" Type="http://schemas.openxmlformats.org/officeDocument/2006/relationships/slideLayout" Target="../slideLayouts/slideLayout7.xml"/><Relationship Id="rId5" Type="http://schemas.openxmlformats.org/officeDocument/2006/relationships/hyperlink" Target="https://web.science.gc.ca/~dab000/summer_severe/summer_severe_page.html" TargetMode="External"/><Relationship Id="rId4" Type="http://schemas.openxmlformats.org/officeDocument/2006/relationships/hyperlink" Target="http://weg-hal-fe01.edm.ab.ec.gc.ca/WxProducts/HAL_Convection/RSD.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hyperlink" Target="https://mplnet.gsfc.nasa.gov/data.cg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doi.org/10.1256/qj.03.203" TargetMode="External"/><Relationship Id="rId2" Type="http://schemas.openxmlformats.org/officeDocument/2006/relationships/image" Target="../media/image42.jpeg"/><Relationship Id="rId1" Type="http://schemas.openxmlformats.org/officeDocument/2006/relationships/slideLayout" Target="../slideLayouts/slideLayout4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3" Type="http://schemas.openxmlformats.org/officeDocument/2006/relationships/hyperlink" Target="http://www.google.ca/url?sa=i&amp;rct=j&amp;q=&amp;esrc=s&amp;source=images&amp;cd=&amp;docid=qCCqR8YYg99GoM&amp;tbnid=_foVA2aIlJkb6M:&amp;ved=0CAYQjRw&amp;url=http://gazegillorganics.co.uk/product/gazegill-carefully-selected-duck-fat-180g/&amp;ei=W1AeU_jrDqrwyAHWjoCoCg&amp;bvm=bv.62788935,d.aWc&amp;psig=AFQjCNFVWYeDNJpWzuqJaTmTPTyQ18x9Ig&amp;ust=1394581854910711" TargetMode="Externa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50.jpeg"/><Relationship Id="rId4" Type="http://schemas.openxmlformats.org/officeDocument/2006/relationships/hyperlink" Target="http://www.google.ca/url?sa=i&amp;rct=j&amp;q=&amp;esrc=s&amp;source=images&amp;cd=&amp;docid=qCCqR8YYg99GoM&amp;tbnid=_foVA2aIlJkb6M:&amp;ved=0CAYQjRw&amp;url=http://gazegillorganics.co.uk/product/gazegill-carefully-selected-duck-fat-180g/&amp;ei=W1AeU_jrDqrwyAHWjoCoCg&amp;bvm=bv.62788935,d.aWc&amp;psig=AFQjCNFVWYeDNJpWzuqJaTmTPTyQ18x9Ig&amp;ust=139458185491071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0150" y="2337114"/>
            <a:ext cx="9972508" cy="1470025"/>
          </a:xfrm>
        </p:spPr>
        <p:txBody>
          <a:bodyPr>
            <a:normAutofit fontScale="90000"/>
          </a:bodyPr>
          <a:lstStyle/>
          <a:p>
            <a:pPr algn="ctr" defTabSz="609585" fontAlgn="base">
              <a:spcBef>
                <a:spcPts val="800"/>
              </a:spcBef>
              <a:spcAft>
                <a:spcPts val="1600"/>
              </a:spcAft>
            </a:pPr>
            <a:r>
              <a:rPr lang="en-CA" altLang="en-US" sz="2667" cap="none" dirty="0">
                <a:solidFill>
                  <a:prstClr val="black"/>
                </a:solidFill>
                <a:latin typeface="Century Gothic" pitchFamily="34" charset="0"/>
                <a:ea typeface="ヒラギノ角ゴ Pro W3" pitchFamily="127" charset="-128"/>
                <a:cs typeface="Century Gothic" pitchFamily="34" charset="0"/>
              </a:rPr>
              <a:t>OBRS</a:t>
            </a:r>
            <a:br>
              <a:rPr lang="en-CA" altLang="en-US" sz="2667" cap="none" dirty="0">
                <a:solidFill>
                  <a:prstClr val="black"/>
                </a:solidFill>
                <a:latin typeface="Century Gothic" pitchFamily="34" charset="0"/>
                <a:ea typeface="ヒラギノ角ゴ Pro W3" pitchFamily="127" charset="-128"/>
                <a:cs typeface="Century Gothic" pitchFamily="34" charset="0"/>
              </a:rPr>
            </a:br>
            <a:r>
              <a:rPr lang="en-CA" altLang="en-US" sz="2667" cap="none" dirty="0">
                <a:solidFill>
                  <a:prstClr val="black"/>
                </a:solidFill>
                <a:latin typeface="Century Gothic" pitchFamily="34" charset="0"/>
                <a:ea typeface="ヒラギノ角ゴ Pro W3" pitchFamily="127" charset="-128"/>
                <a:cs typeface="Century Gothic" pitchFamily="34" charset="0"/>
              </a:rPr>
              <a:t>Cloud Physics Research Program</a:t>
            </a:r>
            <a:br>
              <a:rPr lang="en-CA" altLang="en-US" sz="2667" cap="none" dirty="0">
                <a:solidFill>
                  <a:prstClr val="black"/>
                </a:solidFill>
                <a:latin typeface="Century Gothic" pitchFamily="34" charset="0"/>
                <a:ea typeface="ヒラギノ角ゴ Pro W3" pitchFamily="127" charset="-128"/>
                <a:cs typeface="Century Gothic" pitchFamily="34" charset="0"/>
              </a:rPr>
            </a:br>
            <a:br>
              <a:rPr lang="en-CA" altLang="en-US" sz="3200" cap="none" dirty="0">
                <a:solidFill>
                  <a:prstClr val="black"/>
                </a:solidFill>
                <a:latin typeface="Century Gothic" pitchFamily="34" charset="0"/>
                <a:ea typeface="ヒラギノ角ゴ Pro W3" pitchFamily="127" charset="-128"/>
                <a:cs typeface="Century Gothic" pitchFamily="34" charset="0"/>
              </a:rPr>
            </a:br>
            <a:r>
              <a:rPr lang="en-CA" sz="2400" b="0" cap="none" dirty="0">
                <a:solidFill>
                  <a:srgbClr val="0070C0"/>
                </a:solidFill>
                <a:latin typeface="+mn-lt"/>
                <a:ea typeface="ヒラギノ角ゴ Pro W3" pitchFamily="127" charset="-128"/>
                <a:cs typeface="Century Gothic" pitchFamily="34" charset="0"/>
              </a:rPr>
              <a:t>“Kick-off” Meeting</a:t>
            </a:r>
            <a:endParaRPr lang="en-US" sz="1600" b="0" cap="none" dirty="0">
              <a:solidFill>
                <a:srgbClr val="0070C0"/>
              </a:solidFill>
              <a:latin typeface="+mn-lt"/>
              <a:ea typeface="ヒラギノ角ゴ Pro W3" pitchFamily="127" charset="-128"/>
              <a:cs typeface="+mn-cs"/>
            </a:endParaRPr>
          </a:p>
        </p:txBody>
      </p:sp>
      <p:sp>
        <p:nvSpPr>
          <p:cNvPr id="4" name="Footer Placeholder 4"/>
          <p:cNvSpPr txBox="1">
            <a:spLocks/>
          </p:cNvSpPr>
          <p:nvPr/>
        </p:nvSpPr>
        <p:spPr bwMode="auto">
          <a:xfrm>
            <a:off x="230486" y="6423766"/>
            <a:ext cx="10939431" cy="368214"/>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Calibri" panose="020F0502020204030204" pitchFamily="34" charset="0"/>
                <a:ea typeface="ヒラギノ角ゴ Pro W3" pitchFamily="127" charset="-128"/>
                <a:cs typeface="+mn-cs"/>
              </a:defRPr>
            </a:lvl1pPr>
            <a:lvl2pPr marL="742950" indent="-285750" algn="l" defTabSz="457200" rtl="0" eaLnBrk="0" fontAlgn="base" hangingPunct="0">
              <a:spcBef>
                <a:spcPct val="0"/>
              </a:spcBef>
              <a:spcAft>
                <a:spcPct val="0"/>
              </a:spcAft>
              <a:defRPr sz="2400" kern="1200">
                <a:solidFill>
                  <a:schemeClr val="tx1"/>
                </a:solidFill>
                <a:latin typeface="Calibri" panose="020F0502020204030204" pitchFamily="34" charset="0"/>
                <a:ea typeface="ヒラギノ角ゴ Pro W3" pitchFamily="127" charset="-128"/>
                <a:cs typeface="+mn-cs"/>
              </a:defRPr>
            </a:lvl2pPr>
            <a:lvl3pPr marL="1143000" indent="-228600" algn="l" defTabSz="457200" rtl="0" eaLnBrk="0" fontAlgn="base" hangingPunct="0">
              <a:spcBef>
                <a:spcPct val="0"/>
              </a:spcBef>
              <a:spcAft>
                <a:spcPct val="0"/>
              </a:spcAft>
              <a:defRPr sz="2400" kern="1200">
                <a:solidFill>
                  <a:schemeClr val="tx1"/>
                </a:solidFill>
                <a:latin typeface="Calibri" panose="020F0502020204030204" pitchFamily="34" charset="0"/>
                <a:ea typeface="ヒラギノ角ゴ Pro W3" pitchFamily="127" charset="-128"/>
                <a:cs typeface="+mn-cs"/>
              </a:defRPr>
            </a:lvl3pPr>
            <a:lvl4pPr marL="1600200" indent="-228600" algn="l" defTabSz="457200" rtl="0" eaLnBrk="0" fontAlgn="base" hangingPunct="0">
              <a:spcBef>
                <a:spcPct val="0"/>
              </a:spcBef>
              <a:spcAft>
                <a:spcPct val="0"/>
              </a:spcAft>
              <a:defRPr sz="2400" kern="1200">
                <a:solidFill>
                  <a:schemeClr val="tx1"/>
                </a:solidFill>
                <a:latin typeface="Calibri" panose="020F0502020204030204" pitchFamily="34" charset="0"/>
                <a:ea typeface="ヒラギノ角ゴ Pro W3" pitchFamily="127" charset="-128"/>
                <a:cs typeface="+mn-cs"/>
              </a:defRPr>
            </a:lvl4pPr>
            <a:lvl5pPr marL="2057400" indent="-228600" algn="l" defTabSz="457200" rtl="0" eaLnBrk="0" fontAlgn="base" hangingPunct="0">
              <a:spcBef>
                <a:spcPct val="0"/>
              </a:spcBef>
              <a:spcAft>
                <a:spcPct val="0"/>
              </a:spcAft>
              <a:defRPr sz="2400" kern="1200">
                <a:solidFill>
                  <a:schemeClr val="tx1"/>
                </a:solidFill>
                <a:latin typeface="Calibri" panose="020F0502020204030204" pitchFamily="34" charset="0"/>
                <a:ea typeface="ヒラギノ角ゴ Pro W3" pitchFamily="127"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Calibri" panose="020F0502020204030204" pitchFamily="34" charset="0"/>
                <a:ea typeface="ヒラギノ角ゴ Pro W3" pitchFamily="127"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Calibri" panose="020F0502020204030204" pitchFamily="34" charset="0"/>
                <a:ea typeface="ヒラギノ角ゴ Pro W3" pitchFamily="127"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Calibri" panose="020F0502020204030204" pitchFamily="34" charset="0"/>
                <a:ea typeface="ヒラギノ角ゴ Pro W3" pitchFamily="127"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Calibri" panose="020F0502020204030204" pitchFamily="34" charset="0"/>
                <a:ea typeface="ヒラギノ角ゴ Pro W3" pitchFamily="127" charset="-128"/>
                <a:cs typeface="+mn-cs"/>
              </a:defRPr>
            </a:lvl9pPr>
          </a:lstStyle>
          <a:p>
            <a:pPr algn="ctr" defTabSz="609585" eaLnBrk="1" hangingPunct="1"/>
            <a:r>
              <a:rPr lang="en-US" altLang="en-US" sz="1467" dirty="0">
                <a:solidFill>
                  <a:prstClr val="black"/>
                </a:solidFill>
                <a:latin typeface="Century Gothic" panose="020B0502020202020204" pitchFamily="34" charset="0"/>
              </a:rPr>
              <a:t>July 22, 2021 (virtual)</a:t>
            </a:r>
          </a:p>
        </p:txBody>
      </p:sp>
      <p:pic>
        <p:nvPicPr>
          <p:cNvPr id="6" name="Picture 5">
            <a:extLst>
              <a:ext uri="{FF2B5EF4-FFF2-40B4-BE49-F238E27FC236}">
                <a16:creationId xmlns:a16="http://schemas.microsoft.com/office/drawing/2014/main" id="{07C0FA62-AFB1-1C4E-B592-2F41272B72F4}"/>
              </a:ext>
            </a:extLst>
          </p:cNvPr>
          <p:cNvPicPr>
            <a:picLocks noChangeAspect="1"/>
          </p:cNvPicPr>
          <p:nvPr/>
        </p:nvPicPr>
        <p:blipFill>
          <a:blip r:embed="rId2"/>
          <a:stretch>
            <a:fillRect/>
          </a:stretch>
        </p:blipFill>
        <p:spPr>
          <a:xfrm>
            <a:off x="143071" y="5370463"/>
            <a:ext cx="3881179" cy="949408"/>
          </a:xfrm>
          <a:prstGeom prst="rect">
            <a:avLst/>
          </a:prstGeom>
        </p:spPr>
      </p:pic>
      <p:pic>
        <p:nvPicPr>
          <p:cNvPr id="8" name="Picture 4" descr="Second COVID-19 outbreak among area CP crews - TBNewsWatch.com">
            <a:extLst>
              <a:ext uri="{FF2B5EF4-FFF2-40B4-BE49-F238E27FC236}">
                <a16:creationId xmlns:a16="http://schemas.microsoft.com/office/drawing/2014/main" id="{794E6037-E434-E542-AD07-347C896A3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909" y="141402"/>
            <a:ext cx="2556379" cy="2328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53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060871-50D4-E149-85D7-0C347D626653}"/>
              </a:ext>
            </a:extLst>
          </p:cNvPr>
          <p:cNvSpPr txBox="1"/>
          <p:nvPr/>
        </p:nvSpPr>
        <p:spPr>
          <a:xfrm>
            <a:off x="8549477" y="1829124"/>
            <a:ext cx="2684133" cy="369332"/>
          </a:xfrm>
          <a:prstGeom prst="rect">
            <a:avLst/>
          </a:prstGeom>
          <a:noFill/>
          <a:ln>
            <a:solidFill>
              <a:schemeClr val="tx1"/>
            </a:solidFill>
          </a:ln>
        </p:spPr>
        <p:txBody>
          <a:bodyPr wrap="none" rtlCol="0">
            <a:spAutoFit/>
          </a:bodyPr>
          <a:lstStyle/>
          <a:p>
            <a:r>
              <a:rPr lang="en-US" b="1" dirty="0"/>
              <a:t>Nowcasting/HIW program</a:t>
            </a:r>
          </a:p>
        </p:txBody>
      </p:sp>
      <p:sp>
        <p:nvSpPr>
          <p:cNvPr id="6" name="TextBox 5">
            <a:extLst>
              <a:ext uri="{FF2B5EF4-FFF2-40B4-BE49-F238E27FC236}">
                <a16:creationId xmlns:a16="http://schemas.microsoft.com/office/drawing/2014/main" id="{8AF9268C-F4F3-AB4B-93AC-4D083EDA2002}"/>
              </a:ext>
            </a:extLst>
          </p:cNvPr>
          <p:cNvSpPr txBox="1"/>
          <p:nvPr/>
        </p:nvSpPr>
        <p:spPr>
          <a:xfrm>
            <a:off x="1399739" y="1816060"/>
            <a:ext cx="2336794" cy="369332"/>
          </a:xfrm>
          <a:prstGeom prst="rect">
            <a:avLst/>
          </a:prstGeom>
          <a:noFill/>
          <a:ln>
            <a:solidFill>
              <a:schemeClr val="tx1"/>
            </a:solidFill>
          </a:ln>
        </p:spPr>
        <p:txBody>
          <a:bodyPr wrap="none" rtlCol="0">
            <a:spAutoFit/>
          </a:bodyPr>
          <a:lstStyle/>
          <a:p>
            <a:r>
              <a:rPr lang="en-US" b="1" dirty="0"/>
              <a:t>Cloud Physics program</a:t>
            </a:r>
          </a:p>
        </p:txBody>
      </p:sp>
      <p:sp>
        <p:nvSpPr>
          <p:cNvPr id="7" name="TextBox 6">
            <a:extLst>
              <a:ext uri="{FF2B5EF4-FFF2-40B4-BE49-F238E27FC236}">
                <a16:creationId xmlns:a16="http://schemas.microsoft.com/office/drawing/2014/main" id="{3E639434-9E41-044B-A608-A2CF93798F3E}"/>
              </a:ext>
            </a:extLst>
          </p:cNvPr>
          <p:cNvSpPr txBox="1"/>
          <p:nvPr/>
        </p:nvSpPr>
        <p:spPr>
          <a:xfrm>
            <a:off x="7714240" y="2238427"/>
            <a:ext cx="3876189" cy="923330"/>
          </a:xfrm>
          <a:prstGeom prst="rect">
            <a:avLst/>
          </a:prstGeom>
          <a:noFill/>
        </p:spPr>
        <p:txBody>
          <a:bodyPr wrap="none" rtlCol="0">
            <a:spAutoFit/>
          </a:bodyPr>
          <a:lstStyle/>
          <a:p>
            <a:pPr algn="ctr"/>
            <a:r>
              <a:rPr lang="en-US" dirty="0"/>
              <a:t>0-6 h forecasting (includes monitoring);</a:t>
            </a:r>
          </a:p>
          <a:p>
            <a:pPr algn="ctr"/>
            <a:r>
              <a:rPr lang="en-US" dirty="0"/>
              <a:t>post-processing</a:t>
            </a:r>
          </a:p>
          <a:p>
            <a:pPr marL="285750" indent="-285750" algn="ctr">
              <a:buFont typeface="Arial" panose="020B0604020202020204" pitchFamily="34" charset="0"/>
              <a:buChar char="•"/>
            </a:pPr>
            <a:r>
              <a:rPr lang="en-US" dirty="0"/>
              <a:t>Emphasis on </a:t>
            </a:r>
            <a:r>
              <a:rPr lang="en-US" i="1" dirty="0"/>
              <a:t>high-impact weather</a:t>
            </a:r>
          </a:p>
        </p:txBody>
      </p:sp>
      <p:sp>
        <p:nvSpPr>
          <p:cNvPr id="8" name="TextBox 7">
            <a:extLst>
              <a:ext uri="{FF2B5EF4-FFF2-40B4-BE49-F238E27FC236}">
                <a16:creationId xmlns:a16="http://schemas.microsoft.com/office/drawing/2014/main" id="{6F0A9A4E-AAE6-F44A-9E0B-1F5BAFCC249F}"/>
              </a:ext>
            </a:extLst>
          </p:cNvPr>
          <p:cNvSpPr txBox="1"/>
          <p:nvPr/>
        </p:nvSpPr>
        <p:spPr>
          <a:xfrm>
            <a:off x="1131952" y="2861090"/>
            <a:ext cx="2871620" cy="923330"/>
          </a:xfrm>
          <a:prstGeom prst="rect">
            <a:avLst/>
          </a:prstGeom>
          <a:noFill/>
        </p:spPr>
        <p:txBody>
          <a:bodyPr wrap="none" rtlCol="0">
            <a:spAutoFit/>
          </a:bodyPr>
          <a:lstStyle/>
          <a:p>
            <a:pPr marL="285750" indent="-285750">
              <a:buFont typeface="Arial" panose="020B0604020202020204" pitchFamily="34" charset="0"/>
              <a:buChar char="•"/>
            </a:pPr>
            <a:r>
              <a:rPr lang="en-US" dirty="0"/>
              <a:t>Fundamental research</a:t>
            </a:r>
          </a:p>
          <a:p>
            <a:pPr marL="285750" indent="-285750">
              <a:buFont typeface="Arial" panose="020B0604020202020204" pitchFamily="34" charset="0"/>
              <a:buChar char="•"/>
            </a:pPr>
            <a:r>
              <a:rPr lang="en-US" dirty="0"/>
              <a:t>Remote sensing</a:t>
            </a:r>
          </a:p>
          <a:p>
            <a:pPr marL="285750" indent="-285750">
              <a:buFont typeface="Arial" panose="020B0604020202020204" pitchFamily="34" charset="0"/>
              <a:buChar char="•"/>
            </a:pPr>
            <a:r>
              <a:rPr lang="en-US" dirty="0"/>
              <a:t>Representation in models</a:t>
            </a:r>
          </a:p>
        </p:txBody>
      </p:sp>
      <p:sp>
        <p:nvSpPr>
          <p:cNvPr id="10" name="TextBox 9">
            <a:extLst>
              <a:ext uri="{FF2B5EF4-FFF2-40B4-BE49-F238E27FC236}">
                <a16:creationId xmlns:a16="http://schemas.microsoft.com/office/drawing/2014/main" id="{219297A2-D481-F445-82BE-D56DF80972BD}"/>
              </a:ext>
            </a:extLst>
          </p:cNvPr>
          <p:cNvSpPr txBox="1"/>
          <p:nvPr/>
        </p:nvSpPr>
        <p:spPr>
          <a:xfrm>
            <a:off x="897304" y="2253667"/>
            <a:ext cx="3332514" cy="646331"/>
          </a:xfrm>
          <a:prstGeom prst="rect">
            <a:avLst/>
          </a:prstGeom>
          <a:noFill/>
        </p:spPr>
        <p:txBody>
          <a:bodyPr wrap="none" rtlCol="0">
            <a:spAutoFit/>
          </a:bodyPr>
          <a:lstStyle/>
          <a:p>
            <a:pPr algn="ctr"/>
            <a:r>
              <a:rPr lang="en-US" dirty="0"/>
              <a:t>Cloud/precipitation microphysics;</a:t>
            </a:r>
          </a:p>
          <a:p>
            <a:pPr algn="ctr"/>
            <a:r>
              <a:rPr lang="en-US" dirty="0"/>
              <a:t>Atmospheric radiative transfer</a:t>
            </a:r>
          </a:p>
        </p:txBody>
      </p:sp>
      <p:sp>
        <p:nvSpPr>
          <p:cNvPr id="11" name="TextBox 10">
            <a:extLst>
              <a:ext uri="{FF2B5EF4-FFF2-40B4-BE49-F238E27FC236}">
                <a16:creationId xmlns:a16="http://schemas.microsoft.com/office/drawing/2014/main" id="{ED6F5824-EDF1-9440-AA4C-FACE5346052A}"/>
              </a:ext>
            </a:extLst>
          </p:cNvPr>
          <p:cNvSpPr txBox="1"/>
          <p:nvPr/>
        </p:nvSpPr>
        <p:spPr>
          <a:xfrm>
            <a:off x="4965187" y="4158218"/>
            <a:ext cx="3628109" cy="2031325"/>
          </a:xfrm>
          <a:prstGeom prst="rect">
            <a:avLst/>
          </a:prstGeom>
          <a:noFill/>
        </p:spPr>
        <p:txBody>
          <a:bodyPr wrap="none" rtlCol="0">
            <a:spAutoFit/>
          </a:bodyPr>
          <a:lstStyle/>
          <a:p>
            <a:r>
              <a:rPr lang="en-US" u="sng" dirty="0"/>
              <a:t>Observations</a:t>
            </a:r>
          </a:p>
          <a:p>
            <a:r>
              <a:rPr lang="en-US" dirty="0"/>
              <a:t>1.  Ground-based</a:t>
            </a:r>
          </a:p>
          <a:p>
            <a:pPr marL="285750" indent="-61913">
              <a:buFont typeface="Arial" panose="020B0604020202020204" pitchFamily="34" charset="0"/>
              <a:buChar char="•"/>
            </a:pPr>
            <a:r>
              <a:rPr lang="en-US" b="1" dirty="0"/>
              <a:t>  Radar program</a:t>
            </a:r>
          </a:p>
          <a:p>
            <a:pPr marL="285750" indent="-61913">
              <a:buFont typeface="Arial" panose="020B0604020202020204" pitchFamily="34" charset="0"/>
              <a:buChar char="•"/>
            </a:pPr>
            <a:r>
              <a:rPr lang="en-US" dirty="0"/>
              <a:t>  Other remote sensing (e.g. lidar)</a:t>
            </a:r>
          </a:p>
          <a:p>
            <a:pPr marL="285750" indent="-61913">
              <a:buFont typeface="Arial" panose="020B0604020202020204" pitchFamily="34" charset="0"/>
              <a:buChar char="•"/>
            </a:pPr>
            <a:r>
              <a:rPr lang="en-US" dirty="0"/>
              <a:t>  In situ (e.g. </a:t>
            </a:r>
            <a:r>
              <a:rPr lang="en-US" dirty="0" err="1"/>
              <a:t>distrometer</a:t>
            </a:r>
            <a:r>
              <a:rPr lang="en-US" dirty="0"/>
              <a:t>)</a:t>
            </a:r>
          </a:p>
          <a:p>
            <a:r>
              <a:rPr lang="en-US" b="1" dirty="0"/>
              <a:t>2.  Aircraft Program</a:t>
            </a:r>
          </a:p>
          <a:p>
            <a:r>
              <a:rPr lang="en-US" dirty="0"/>
              <a:t>3.  Space-based</a:t>
            </a:r>
          </a:p>
        </p:txBody>
      </p:sp>
      <p:sp>
        <p:nvSpPr>
          <p:cNvPr id="12" name="Rectangle 11">
            <a:extLst>
              <a:ext uri="{FF2B5EF4-FFF2-40B4-BE49-F238E27FC236}">
                <a16:creationId xmlns:a16="http://schemas.microsoft.com/office/drawing/2014/main" id="{3C473B91-D4AA-9148-ABEB-B94E3CC9EECD}"/>
              </a:ext>
            </a:extLst>
          </p:cNvPr>
          <p:cNvSpPr/>
          <p:nvPr/>
        </p:nvSpPr>
        <p:spPr>
          <a:xfrm>
            <a:off x="5284034" y="5586260"/>
            <a:ext cx="1659906" cy="261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D35FCD-A274-8246-8E9A-770BA188E5E5}"/>
              </a:ext>
            </a:extLst>
          </p:cNvPr>
          <p:cNvSpPr/>
          <p:nvPr/>
        </p:nvSpPr>
        <p:spPr>
          <a:xfrm>
            <a:off x="5400222" y="4763301"/>
            <a:ext cx="1529967" cy="261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0DF9CB7-EDEE-D94B-BA24-BB5314332980}"/>
              </a:ext>
            </a:extLst>
          </p:cNvPr>
          <p:cNvCxnSpPr/>
          <p:nvPr/>
        </p:nvCxnSpPr>
        <p:spPr>
          <a:xfrm flipV="1">
            <a:off x="6086966" y="3126864"/>
            <a:ext cx="914400" cy="94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1F2EBD-232C-3049-BDDC-77EB82044770}"/>
              </a:ext>
            </a:extLst>
          </p:cNvPr>
          <p:cNvCxnSpPr>
            <a:cxnSpLocks/>
          </p:cNvCxnSpPr>
          <p:nvPr/>
        </p:nvCxnSpPr>
        <p:spPr>
          <a:xfrm flipH="1" flipV="1">
            <a:off x="4502169" y="3144118"/>
            <a:ext cx="892629" cy="918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E30549-88E9-9744-BB57-BE03DB34B359}"/>
              </a:ext>
            </a:extLst>
          </p:cNvPr>
          <p:cNvCxnSpPr>
            <a:cxnSpLocks/>
          </p:cNvCxnSpPr>
          <p:nvPr/>
        </p:nvCxnSpPr>
        <p:spPr>
          <a:xfrm flipV="1">
            <a:off x="2725619" y="1029330"/>
            <a:ext cx="2918351" cy="78673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2534B6-8450-554D-ACB1-466406A95387}"/>
              </a:ext>
            </a:extLst>
          </p:cNvPr>
          <p:cNvCxnSpPr>
            <a:cxnSpLocks/>
          </p:cNvCxnSpPr>
          <p:nvPr/>
        </p:nvCxnSpPr>
        <p:spPr>
          <a:xfrm flipH="1" flipV="1">
            <a:off x="5832403" y="1038821"/>
            <a:ext cx="3494532" cy="79030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BD3A7A4-CB55-F943-A39A-1F592184D652}"/>
              </a:ext>
            </a:extLst>
          </p:cNvPr>
          <p:cNvCxnSpPr>
            <a:cxnSpLocks/>
          </p:cNvCxnSpPr>
          <p:nvPr/>
        </p:nvCxnSpPr>
        <p:spPr>
          <a:xfrm flipV="1">
            <a:off x="5725073" y="1060594"/>
            <a:ext cx="0" cy="3041387"/>
          </a:xfrm>
          <a:prstGeom prst="straightConnector1">
            <a:avLst/>
          </a:prstGeom>
          <a:ln>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303E6C3-4334-7F45-A85E-E1E8D737AD83}"/>
              </a:ext>
            </a:extLst>
          </p:cNvPr>
          <p:cNvCxnSpPr>
            <a:cxnSpLocks/>
          </p:cNvCxnSpPr>
          <p:nvPr/>
        </p:nvCxnSpPr>
        <p:spPr>
          <a:xfrm flipV="1">
            <a:off x="4467334" y="2062078"/>
            <a:ext cx="27693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88025E9-917E-ED44-B793-34E1CC25EDE5}"/>
              </a:ext>
            </a:extLst>
          </p:cNvPr>
          <p:cNvSpPr txBox="1"/>
          <p:nvPr/>
        </p:nvSpPr>
        <p:spPr>
          <a:xfrm>
            <a:off x="599438" y="4851203"/>
            <a:ext cx="1338828" cy="615553"/>
          </a:xfrm>
          <a:prstGeom prst="rect">
            <a:avLst/>
          </a:prstGeom>
          <a:noFill/>
        </p:spPr>
        <p:txBody>
          <a:bodyPr wrap="none" rtlCol="0">
            <a:spAutoFit/>
          </a:bodyPr>
          <a:lstStyle/>
          <a:p>
            <a:pPr algn="ctr"/>
            <a:r>
              <a:rPr lang="en-US" dirty="0"/>
              <a:t>NWP</a:t>
            </a:r>
          </a:p>
          <a:p>
            <a:pPr algn="ctr"/>
            <a:r>
              <a:rPr lang="en-US" sz="1600" dirty="0"/>
              <a:t>(RPN/CCMEP)</a:t>
            </a:r>
          </a:p>
        </p:txBody>
      </p:sp>
      <p:cxnSp>
        <p:nvCxnSpPr>
          <p:cNvPr id="33" name="Straight Arrow Connector 32">
            <a:extLst>
              <a:ext uri="{FF2B5EF4-FFF2-40B4-BE49-F238E27FC236}">
                <a16:creationId xmlns:a16="http://schemas.microsoft.com/office/drawing/2014/main" id="{D0F26AAD-F34C-ED4D-BCA3-86BF277A9C62}"/>
              </a:ext>
            </a:extLst>
          </p:cNvPr>
          <p:cNvCxnSpPr>
            <a:cxnSpLocks/>
          </p:cNvCxnSpPr>
          <p:nvPr/>
        </p:nvCxnSpPr>
        <p:spPr>
          <a:xfrm>
            <a:off x="1263994" y="3845041"/>
            <a:ext cx="0" cy="93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CCB0BF8-5F90-A448-A99A-4DFA6138E754}"/>
              </a:ext>
            </a:extLst>
          </p:cNvPr>
          <p:cNvSpPr txBox="1"/>
          <p:nvPr/>
        </p:nvSpPr>
        <p:spPr>
          <a:xfrm>
            <a:off x="271439" y="5554807"/>
            <a:ext cx="1966436" cy="369332"/>
          </a:xfrm>
          <a:prstGeom prst="rect">
            <a:avLst/>
          </a:prstGeom>
          <a:noFill/>
        </p:spPr>
        <p:txBody>
          <a:bodyPr wrap="none" rtlCol="0">
            <a:spAutoFit/>
          </a:bodyPr>
          <a:lstStyle/>
          <a:p>
            <a:r>
              <a:rPr lang="en-US" i="1" dirty="0">
                <a:solidFill>
                  <a:srgbClr val="C00000"/>
                </a:solidFill>
              </a:rPr>
              <a:t>predicting weather</a:t>
            </a:r>
          </a:p>
        </p:txBody>
      </p:sp>
      <p:sp>
        <p:nvSpPr>
          <p:cNvPr id="36" name="TextBox 35">
            <a:extLst>
              <a:ext uri="{FF2B5EF4-FFF2-40B4-BE49-F238E27FC236}">
                <a16:creationId xmlns:a16="http://schemas.microsoft.com/office/drawing/2014/main" id="{E3ACCFA4-F04A-2241-8270-7B1E2F12D363}"/>
              </a:ext>
            </a:extLst>
          </p:cNvPr>
          <p:cNvSpPr txBox="1"/>
          <p:nvPr/>
        </p:nvSpPr>
        <p:spPr>
          <a:xfrm>
            <a:off x="8878109" y="3206224"/>
            <a:ext cx="1959191" cy="646331"/>
          </a:xfrm>
          <a:prstGeom prst="rect">
            <a:avLst/>
          </a:prstGeom>
          <a:noFill/>
        </p:spPr>
        <p:txBody>
          <a:bodyPr wrap="none" rtlCol="0">
            <a:spAutoFit/>
          </a:bodyPr>
          <a:lstStyle/>
          <a:p>
            <a:r>
              <a:rPr lang="en-US" i="1" dirty="0">
                <a:solidFill>
                  <a:srgbClr val="C00000"/>
                </a:solidFill>
              </a:rPr>
              <a:t>monitoring and</a:t>
            </a:r>
          </a:p>
          <a:p>
            <a:r>
              <a:rPr lang="en-US" i="1" dirty="0">
                <a:solidFill>
                  <a:srgbClr val="C00000"/>
                </a:solidFill>
              </a:rPr>
              <a:t>predicting weather</a:t>
            </a:r>
          </a:p>
        </p:txBody>
      </p:sp>
      <p:sp>
        <p:nvSpPr>
          <p:cNvPr id="41" name="Rectangle 40">
            <a:extLst>
              <a:ext uri="{FF2B5EF4-FFF2-40B4-BE49-F238E27FC236}">
                <a16:creationId xmlns:a16="http://schemas.microsoft.com/office/drawing/2014/main" id="{BA5631A0-09BA-264D-8FFB-DCC8AD92B730}"/>
              </a:ext>
            </a:extLst>
          </p:cNvPr>
          <p:cNvSpPr/>
          <p:nvPr/>
        </p:nvSpPr>
        <p:spPr>
          <a:xfrm>
            <a:off x="0" y="51276"/>
            <a:ext cx="12192000" cy="369332"/>
          </a:xfrm>
          <a:prstGeom prst="rect">
            <a:avLst/>
          </a:prstGeom>
        </p:spPr>
        <p:txBody>
          <a:bodyPr wrap="square">
            <a:spAutoFit/>
          </a:bodyPr>
          <a:lstStyle/>
          <a:p>
            <a:r>
              <a:rPr lang="en-US" b="1" dirty="0"/>
              <a:t>  OBRS Function Mapping across Delivery on </a:t>
            </a:r>
            <a:r>
              <a:rPr lang="en-US" b="1" dirty="0">
                <a:solidFill>
                  <a:srgbClr val="C00000"/>
                </a:solidFill>
              </a:rPr>
              <a:t>Mandate</a:t>
            </a:r>
            <a:r>
              <a:rPr lang="en-US" b="1" dirty="0"/>
              <a:t> for MRD/ASTD:  </a:t>
            </a:r>
            <a:r>
              <a:rPr lang="en-US" b="1" dirty="0">
                <a:solidFill>
                  <a:schemeClr val="accent1">
                    <a:lumMod val="75000"/>
                  </a:schemeClr>
                </a:solidFill>
              </a:rPr>
              <a:t>Research activities – alternative view</a:t>
            </a:r>
          </a:p>
        </p:txBody>
      </p:sp>
      <p:sp>
        <p:nvSpPr>
          <p:cNvPr id="42" name="TextBox 41">
            <a:extLst>
              <a:ext uri="{FF2B5EF4-FFF2-40B4-BE49-F238E27FC236}">
                <a16:creationId xmlns:a16="http://schemas.microsoft.com/office/drawing/2014/main" id="{6B2654AB-F1CE-5A48-BD6F-71B998833780}"/>
              </a:ext>
            </a:extLst>
          </p:cNvPr>
          <p:cNvSpPr txBox="1"/>
          <p:nvPr/>
        </p:nvSpPr>
        <p:spPr>
          <a:xfrm>
            <a:off x="4572658" y="664010"/>
            <a:ext cx="2486835" cy="369332"/>
          </a:xfrm>
          <a:prstGeom prst="rect">
            <a:avLst/>
          </a:prstGeom>
          <a:solidFill>
            <a:schemeClr val="bg1"/>
          </a:solidFill>
          <a:ln>
            <a:solidFill>
              <a:schemeClr val="tx1"/>
            </a:solidFill>
          </a:ln>
        </p:spPr>
        <p:txBody>
          <a:bodyPr wrap="none" rtlCol="0">
            <a:spAutoFit/>
          </a:bodyPr>
          <a:lstStyle/>
          <a:p>
            <a:r>
              <a:rPr lang="en-US" dirty="0"/>
              <a:t>OBRS Scientific Research</a:t>
            </a:r>
          </a:p>
        </p:txBody>
      </p:sp>
      <p:cxnSp>
        <p:nvCxnSpPr>
          <p:cNvPr id="23" name="Straight Arrow Connector 22">
            <a:extLst>
              <a:ext uri="{FF2B5EF4-FFF2-40B4-BE49-F238E27FC236}">
                <a16:creationId xmlns:a16="http://schemas.microsoft.com/office/drawing/2014/main" id="{C41F2EBD-232C-3049-BDDC-77EB82044770}"/>
              </a:ext>
            </a:extLst>
          </p:cNvPr>
          <p:cNvCxnSpPr>
            <a:cxnSpLocks/>
          </p:cNvCxnSpPr>
          <p:nvPr/>
        </p:nvCxnSpPr>
        <p:spPr>
          <a:xfrm>
            <a:off x="4391669" y="3276851"/>
            <a:ext cx="859809" cy="867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0F26AAD-F34C-ED4D-BCA3-86BF277A9C62}"/>
              </a:ext>
            </a:extLst>
          </p:cNvPr>
          <p:cNvCxnSpPr>
            <a:cxnSpLocks/>
          </p:cNvCxnSpPr>
          <p:nvPr/>
        </p:nvCxnSpPr>
        <p:spPr>
          <a:xfrm flipV="1">
            <a:off x="1416394" y="3841656"/>
            <a:ext cx="0" cy="86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87292" y="4330093"/>
            <a:ext cx="728276" cy="369332"/>
          </a:xfrm>
          <a:prstGeom prst="rect">
            <a:avLst/>
          </a:prstGeom>
          <a:noFill/>
        </p:spPr>
        <p:txBody>
          <a:bodyPr wrap="none" rtlCol="0">
            <a:spAutoFit/>
          </a:bodyPr>
          <a:lstStyle/>
          <a:p>
            <a:r>
              <a:rPr lang="en-US" dirty="0"/>
              <a:t>Policy</a:t>
            </a:r>
            <a:endParaRPr lang="en-CA" dirty="0"/>
          </a:p>
        </p:txBody>
      </p:sp>
      <p:cxnSp>
        <p:nvCxnSpPr>
          <p:cNvPr id="29" name="Straight Arrow Connector 28">
            <a:extLst>
              <a:ext uri="{FF2B5EF4-FFF2-40B4-BE49-F238E27FC236}">
                <a16:creationId xmlns:a16="http://schemas.microsoft.com/office/drawing/2014/main" id="{1303E6C3-4334-7F45-A85E-E1E8D737AD83}"/>
              </a:ext>
            </a:extLst>
          </p:cNvPr>
          <p:cNvCxnSpPr>
            <a:cxnSpLocks/>
          </p:cNvCxnSpPr>
          <p:nvPr/>
        </p:nvCxnSpPr>
        <p:spPr>
          <a:xfrm flipH="1">
            <a:off x="4467334" y="2278108"/>
            <a:ext cx="2769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41F2EBD-232C-3049-BDDC-77EB82044770}"/>
              </a:ext>
            </a:extLst>
          </p:cNvPr>
          <p:cNvCxnSpPr>
            <a:cxnSpLocks/>
          </p:cNvCxnSpPr>
          <p:nvPr/>
        </p:nvCxnSpPr>
        <p:spPr>
          <a:xfrm flipH="1" flipV="1">
            <a:off x="3270890" y="4277193"/>
            <a:ext cx="1583653" cy="12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50941" y="5645386"/>
            <a:ext cx="1670522" cy="646331"/>
          </a:xfrm>
          <a:prstGeom prst="rect">
            <a:avLst/>
          </a:prstGeom>
          <a:noFill/>
        </p:spPr>
        <p:txBody>
          <a:bodyPr wrap="none" rtlCol="0">
            <a:spAutoFit/>
          </a:bodyPr>
          <a:lstStyle/>
          <a:p>
            <a:pPr algn="ctr"/>
            <a:r>
              <a:rPr lang="en-US" dirty="0"/>
              <a:t>Validation of</a:t>
            </a:r>
          </a:p>
          <a:p>
            <a:pPr algn="ctr"/>
            <a:r>
              <a:rPr lang="en-US" dirty="0"/>
              <a:t>remote sensing</a:t>
            </a:r>
            <a:endParaRPr lang="en-CA" dirty="0"/>
          </a:p>
        </p:txBody>
      </p:sp>
      <p:cxnSp>
        <p:nvCxnSpPr>
          <p:cNvPr id="37" name="Straight Arrow Connector 36">
            <a:extLst>
              <a:ext uri="{FF2B5EF4-FFF2-40B4-BE49-F238E27FC236}">
                <a16:creationId xmlns:a16="http://schemas.microsoft.com/office/drawing/2014/main" id="{C41F2EBD-232C-3049-BDDC-77EB82044770}"/>
              </a:ext>
            </a:extLst>
          </p:cNvPr>
          <p:cNvCxnSpPr>
            <a:cxnSpLocks/>
          </p:cNvCxnSpPr>
          <p:nvPr/>
        </p:nvCxnSpPr>
        <p:spPr>
          <a:xfrm>
            <a:off x="3352683" y="4413202"/>
            <a:ext cx="1512887" cy="12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0F26AAD-F34C-ED4D-BCA3-86BF277A9C62}"/>
              </a:ext>
            </a:extLst>
          </p:cNvPr>
          <p:cNvCxnSpPr>
            <a:cxnSpLocks/>
          </p:cNvCxnSpPr>
          <p:nvPr/>
        </p:nvCxnSpPr>
        <p:spPr>
          <a:xfrm>
            <a:off x="2682665" y="3714220"/>
            <a:ext cx="0" cy="50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0F26AAD-F34C-ED4D-BCA3-86BF277A9C62}"/>
              </a:ext>
            </a:extLst>
          </p:cNvPr>
          <p:cNvCxnSpPr>
            <a:cxnSpLocks/>
          </p:cNvCxnSpPr>
          <p:nvPr/>
        </p:nvCxnSpPr>
        <p:spPr>
          <a:xfrm flipV="1">
            <a:off x="2835065" y="3714220"/>
            <a:ext cx="0" cy="546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0DF9CB7-EDEE-D94B-BA24-BB5314332980}"/>
              </a:ext>
            </a:extLst>
          </p:cNvPr>
          <p:cNvCxnSpPr/>
          <p:nvPr/>
        </p:nvCxnSpPr>
        <p:spPr>
          <a:xfrm flipH="1">
            <a:off x="6295218" y="3302462"/>
            <a:ext cx="803967" cy="827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1F2EBD-232C-3049-BDDC-77EB82044770}"/>
              </a:ext>
            </a:extLst>
          </p:cNvPr>
          <p:cNvCxnSpPr>
            <a:cxnSpLocks/>
          </p:cNvCxnSpPr>
          <p:nvPr/>
        </p:nvCxnSpPr>
        <p:spPr>
          <a:xfrm flipV="1">
            <a:off x="3862910" y="4928883"/>
            <a:ext cx="807944" cy="642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1F2EBD-232C-3049-BDDC-77EB82044770}"/>
              </a:ext>
            </a:extLst>
          </p:cNvPr>
          <p:cNvCxnSpPr>
            <a:cxnSpLocks/>
          </p:cNvCxnSpPr>
          <p:nvPr/>
        </p:nvCxnSpPr>
        <p:spPr>
          <a:xfrm flipH="1">
            <a:off x="3699921" y="4832646"/>
            <a:ext cx="821542" cy="676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2" descr="CCAB » Canadian Pacific Railway Limited">
            <a:extLst>
              <a:ext uri="{FF2B5EF4-FFF2-40B4-BE49-F238E27FC236}">
                <a16:creationId xmlns:a16="http://schemas.microsoft.com/office/drawing/2014/main" id="{6FE7A350-9A83-6D4D-AE76-5FD9E674E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561" y="1517475"/>
            <a:ext cx="489276" cy="20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562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F9268C-F4F3-AB4B-93AC-4D083EDA2002}"/>
              </a:ext>
            </a:extLst>
          </p:cNvPr>
          <p:cNvSpPr txBox="1"/>
          <p:nvPr/>
        </p:nvSpPr>
        <p:spPr>
          <a:xfrm>
            <a:off x="1399739" y="1816060"/>
            <a:ext cx="2336794" cy="369332"/>
          </a:xfrm>
          <a:prstGeom prst="rect">
            <a:avLst/>
          </a:prstGeom>
          <a:noFill/>
          <a:ln>
            <a:solidFill>
              <a:schemeClr val="tx1"/>
            </a:solidFill>
          </a:ln>
        </p:spPr>
        <p:txBody>
          <a:bodyPr wrap="none" rtlCol="0">
            <a:spAutoFit/>
          </a:bodyPr>
          <a:lstStyle/>
          <a:p>
            <a:r>
              <a:rPr lang="en-US" b="1" dirty="0"/>
              <a:t>Cloud Physics program</a:t>
            </a:r>
          </a:p>
        </p:txBody>
      </p:sp>
      <p:sp>
        <p:nvSpPr>
          <p:cNvPr id="8" name="TextBox 7">
            <a:extLst>
              <a:ext uri="{FF2B5EF4-FFF2-40B4-BE49-F238E27FC236}">
                <a16:creationId xmlns:a16="http://schemas.microsoft.com/office/drawing/2014/main" id="{6F0A9A4E-AAE6-F44A-9E0B-1F5BAFCC249F}"/>
              </a:ext>
            </a:extLst>
          </p:cNvPr>
          <p:cNvSpPr txBox="1"/>
          <p:nvPr/>
        </p:nvSpPr>
        <p:spPr>
          <a:xfrm>
            <a:off x="1131952" y="2861090"/>
            <a:ext cx="2871620" cy="923330"/>
          </a:xfrm>
          <a:prstGeom prst="rect">
            <a:avLst/>
          </a:prstGeom>
          <a:noFill/>
        </p:spPr>
        <p:txBody>
          <a:bodyPr wrap="none" rtlCol="0">
            <a:spAutoFit/>
          </a:bodyPr>
          <a:lstStyle/>
          <a:p>
            <a:pPr marL="285750" indent="-285750">
              <a:buFont typeface="Arial" panose="020B0604020202020204" pitchFamily="34" charset="0"/>
              <a:buChar char="•"/>
            </a:pPr>
            <a:r>
              <a:rPr lang="en-US" dirty="0"/>
              <a:t>Fundamental research</a:t>
            </a:r>
          </a:p>
          <a:p>
            <a:pPr marL="285750" indent="-285750">
              <a:buFont typeface="Arial" panose="020B0604020202020204" pitchFamily="34" charset="0"/>
              <a:buChar char="•"/>
            </a:pPr>
            <a:r>
              <a:rPr lang="en-US" dirty="0"/>
              <a:t>Remote sensing</a:t>
            </a:r>
          </a:p>
          <a:p>
            <a:pPr marL="285750" indent="-285750">
              <a:buFont typeface="Arial" panose="020B0604020202020204" pitchFamily="34" charset="0"/>
              <a:buChar char="•"/>
            </a:pPr>
            <a:r>
              <a:rPr lang="en-US" dirty="0"/>
              <a:t>Representation in models</a:t>
            </a:r>
          </a:p>
        </p:txBody>
      </p:sp>
      <p:sp>
        <p:nvSpPr>
          <p:cNvPr id="10" name="TextBox 9">
            <a:extLst>
              <a:ext uri="{FF2B5EF4-FFF2-40B4-BE49-F238E27FC236}">
                <a16:creationId xmlns:a16="http://schemas.microsoft.com/office/drawing/2014/main" id="{219297A2-D481-F445-82BE-D56DF80972BD}"/>
              </a:ext>
            </a:extLst>
          </p:cNvPr>
          <p:cNvSpPr txBox="1"/>
          <p:nvPr/>
        </p:nvSpPr>
        <p:spPr>
          <a:xfrm>
            <a:off x="897304" y="2253667"/>
            <a:ext cx="3332514" cy="646331"/>
          </a:xfrm>
          <a:prstGeom prst="rect">
            <a:avLst/>
          </a:prstGeom>
          <a:noFill/>
        </p:spPr>
        <p:txBody>
          <a:bodyPr wrap="none" rtlCol="0">
            <a:spAutoFit/>
          </a:bodyPr>
          <a:lstStyle/>
          <a:p>
            <a:pPr algn="ctr"/>
            <a:r>
              <a:rPr lang="en-US" dirty="0"/>
              <a:t>Cloud/precipitation microphysics;</a:t>
            </a:r>
          </a:p>
          <a:p>
            <a:pPr algn="ctr"/>
            <a:r>
              <a:rPr lang="en-US" dirty="0"/>
              <a:t>Atmospheric radiative transfer</a:t>
            </a:r>
          </a:p>
        </p:txBody>
      </p:sp>
      <p:sp>
        <p:nvSpPr>
          <p:cNvPr id="41" name="Rectangle 40">
            <a:extLst>
              <a:ext uri="{FF2B5EF4-FFF2-40B4-BE49-F238E27FC236}">
                <a16:creationId xmlns:a16="http://schemas.microsoft.com/office/drawing/2014/main" id="{BA5631A0-09BA-264D-8FFB-DCC8AD92B730}"/>
              </a:ext>
            </a:extLst>
          </p:cNvPr>
          <p:cNvSpPr/>
          <p:nvPr/>
        </p:nvSpPr>
        <p:spPr>
          <a:xfrm>
            <a:off x="0" y="51276"/>
            <a:ext cx="12192000" cy="369332"/>
          </a:xfrm>
          <a:prstGeom prst="rect">
            <a:avLst/>
          </a:prstGeom>
        </p:spPr>
        <p:txBody>
          <a:bodyPr wrap="square">
            <a:spAutoFit/>
          </a:bodyPr>
          <a:lstStyle/>
          <a:p>
            <a:r>
              <a:rPr lang="en-US" b="1" dirty="0"/>
              <a:t>  OBRS Function Mapping across Delivery on Mandate for MRD/ASTD:  </a:t>
            </a:r>
            <a:r>
              <a:rPr lang="en-US" b="1" dirty="0">
                <a:solidFill>
                  <a:schemeClr val="accent1">
                    <a:lumMod val="75000"/>
                  </a:schemeClr>
                </a:solidFill>
              </a:rPr>
              <a:t>Defining the Cloud Physics research program</a:t>
            </a:r>
          </a:p>
        </p:txBody>
      </p:sp>
      <p:sp>
        <p:nvSpPr>
          <p:cNvPr id="23" name="TextBox 22">
            <a:extLst>
              <a:ext uri="{FF2B5EF4-FFF2-40B4-BE49-F238E27FC236}">
                <a16:creationId xmlns:a16="http://schemas.microsoft.com/office/drawing/2014/main" id="{22C7F786-30B3-B843-B43F-85AF3BA0AE15}"/>
              </a:ext>
            </a:extLst>
          </p:cNvPr>
          <p:cNvSpPr txBox="1"/>
          <p:nvPr/>
        </p:nvSpPr>
        <p:spPr>
          <a:xfrm>
            <a:off x="8549477" y="1829124"/>
            <a:ext cx="2629374" cy="369332"/>
          </a:xfrm>
          <a:prstGeom prst="rect">
            <a:avLst/>
          </a:prstGeom>
          <a:noFill/>
          <a:ln>
            <a:solidFill>
              <a:schemeClr val="bg1">
                <a:lumMod val="65000"/>
              </a:schemeClr>
            </a:solidFill>
          </a:ln>
        </p:spPr>
        <p:txBody>
          <a:bodyPr wrap="none" rtlCol="0">
            <a:spAutoFit/>
          </a:bodyPr>
          <a:lstStyle/>
          <a:p>
            <a:r>
              <a:rPr lang="en-US" dirty="0">
                <a:solidFill>
                  <a:schemeClr val="bg1">
                    <a:lumMod val="65000"/>
                  </a:schemeClr>
                </a:solidFill>
              </a:rPr>
              <a:t>Nowcasting/HIW program</a:t>
            </a:r>
          </a:p>
        </p:txBody>
      </p:sp>
      <p:cxnSp>
        <p:nvCxnSpPr>
          <p:cNvPr id="25" name="Straight Arrow Connector 24">
            <a:extLst>
              <a:ext uri="{FF2B5EF4-FFF2-40B4-BE49-F238E27FC236}">
                <a16:creationId xmlns:a16="http://schemas.microsoft.com/office/drawing/2014/main" id="{C9D4D7F7-EFF7-0546-9E4F-65C5F1536266}"/>
              </a:ext>
            </a:extLst>
          </p:cNvPr>
          <p:cNvCxnSpPr>
            <a:cxnSpLocks/>
          </p:cNvCxnSpPr>
          <p:nvPr/>
        </p:nvCxnSpPr>
        <p:spPr>
          <a:xfrm flipV="1">
            <a:off x="4467334" y="2062078"/>
            <a:ext cx="2769326" cy="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9E752A9-7A38-994F-AC24-E822928C3D0D}"/>
              </a:ext>
            </a:extLst>
          </p:cNvPr>
          <p:cNvSpPr txBox="1"/>
          <p:nvPr/>
        </p:nvSpPr>
        <p:spPr>
          <a:xfrm>
            <a:off x="6677354" y="3427660"/>
            <a:ext cx="5207964" cy="3139321"/>
          </a:xfrm>
          <a:prstGeom prst="rect">
            <a:avLst/>
          </a:prstGeom>
          <a:solidFill>
            <a:schemeClr val="accent1">
              <a:lumMod val="20000"/>
              <a:lumOff val="80000"/>
            </a:schemeClr>
          </a:solidFill>
        </p:spPr>
        <p:txBody>
          <a:bodyPr wrap="none" rtlCol="0">
            <a:spAutoFit/>
          </a:bodyPr>
          <a:lstStyle/>
          <a:p>
            <a:r>
              <a:rPr lang="en-US" b="1" u="sng" dirty="0"/>
              <a:t>AGENDA of meeting:</a:t>
            </a:r>
          </a:p>
          <a:p>
            <a:endParaRPr lang="en-US" u="sng" dirty="0"/>
          </a:p>
          <a:p>
            <a:r>
              <a:rPr lang="en-US" dirty="0"/>
              <a:t>Inventory of current CP research</a:t>
            </a:r>
          </a:p>
          <a:p>
            <a:r>
              <a:rPr lang="en-US" dirty="0"/>
              <a:t>  - What are we doing now? (individual presentations)</a:t>
            </a:r>
          </a:p>
          <a:p>
            <a:r>
              <a:rPr lang="en-US" dirty="0"/>
              <a:t>  - What are the main CP research sub-topics?</a:t>
            </a:r>
          </a:p>
          <a:p>
            <a:r>
              <a:rPr lang="en-US" dirty="0"/>
              <a:t>  - What is missing?</a:t>
            </a:r>
          </a:p>
          <a:p>
            <a:endParaRPr lang="en-US" dirty="0"/>
          </a:p>
          <a:p>
            <a:r>
              <a:rPr lang="en-US" u="sng" dirty="0"/>
              <a:t>Goal</a:t>
            </a:r>
            <a:r>
              <a:rPr lang="en-US" dirty="0"/>
              <a:t>:  To define clearly the OBRS CP program</a:t>
            </a:r>
          </a:p>
          <a:p>
            <a:r>
              <a:rPr lang="en-US" dirty="0"/>
              <a:t>  - Specific research objectives, deliverables, clients</a:t>
            </a:r>
          </a:p>
          <a:p>
            <a:r>
              <a:rPr lang="en-US" dirty="0"/>
              <a:t>  - Identify resource gaps</a:t>
            </a:r>
          </a:p>
          <a:p>
            <a:endParaRPr lang="en-US" dirty="0"/>
          </a:p>
        </p:txBody>
      </p:sp>
      <p:cxnSp>
        <p:nvCxnSpPr>
          <p:cNvPr id="12" name="Straight Arrow Connector 11">
            <a:extLst>
              <a:ext uri="{FF2B5EF4-FFF2-40B4-BE49-F238E27FC236}">
                <a16:creationId xmlns:a16="http://schemas.microsoft.com/office/drawing/2014/main" id="{487735FA-C80C-DB48-8ECA-ED6DD70E7361}"/>
              </a:ext>
            </a:extLst>
          </p:cNvPr>
          <p:cNvCxnSpPr>
            <a:cxnSpLocks/>
          </p:cNvCxnSpPr>
          <p:nvPr/>
        </p:nvCxnSpPr>
        <p:spPr>
          <a:xfrm flipH="1">
            <a:off x="4467334" y="2278108"/>
            <a:ext cx="2769326"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1EE6A8-512D-F544-BFD8-7362639B1E6A}"/>
              </a:ext>
            </a:extLst>
          </p:cNvPr>
          <p:cNvSpPr txBox="1"/>
          <p:nvPr/>
        </p:nvSpPr>
        <p:spPr>
          <a:xfrm>
            <a:off x="599438" y="4851203"/>
            <a:ext cx="1338828" cy="615553"/>
          </a:xfrm>
          <a:prstGeom prst="rect">
            <a:avLst/>
          </a:prstGeom>
          <a:noFill/>
        </p:spPr>
        <p:txBody>
          <a:bodyPr wrap="none" rtlCol="0">
            <a:spAutoFit/>
          </a:bodyPr>
          <a:lstStyle/>
          <a:p>
            <a:pPr algn="ctr"/>
            <a:r>
              <a:rPr lang="en-US" dirty="0">
                <a:solidFill>
                  <a:schemeClr val="bg1">
                    <a:lumMod val="75000"/>
                  </a:schemeClr>
                </a:solidFill>
              </a:rPr>
              <a:t>NWP</a:t>
            </a:r>
          </a:p>
          <a:p>
            <a:pPr algn="ctr"/>
            <a:r>
              <a:rPr lang="en-US" sz="1600" dirty="0">
                <a:solidFill>
                  <a:schemeClr val="bg1">
                    <a:lumMod val="75000"/>
                  </a:schemeClr>
                </a:solidFill>
              </a:rPr>
              <a:t>(RPN/CCMEP)</a:t>
            </a:r>
          </a:p>
        </p:txBody>
      </p:sp>
      <p:cxnSp>
        <p:nvCxnSpPr>
          <p:cNvPr id="14" name="Straight Arrow Connector 13">
            <a:extLst>
              <a:ext uri="{FF2B5EF4-FFF2-40B4-BE49-F238E27FC236}">
                <a16:creationId xmlns:a16="http://schemas.microsoft.com/office/drawing/2014/main" id="{4972E004-2E34-3D4A-AB3F-4C6DF8FE8586}"/>
              </a:ext>
            </a:extLst>
          </p:cNvPr>
          <p:cNvCxnSpPr>
            <a:cxnSpLocks/>
          </p:cNvCxnSpPr>
          <p:nvPr/>
        </p:nvCxnSpPr>
        <p:spPr>
          <a:xfrm>
            <a:off x="1263994" y="3845041"/>
            <a:ext cx="0" cy="93617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DF88A7-FED4-2040-9668-7D480D944838}"/>
              </a:ext>
            </a:extLst>
          </p:cNvPr>
          <p:cNvCxnSpPr>
            <a:cxnSpLocks/>
          </p:cNvCxnSpPr>
          <p:nvPr/>
        </p:nvCxnSpPr>
        <p:spPr>
          <a:xfrm flipV="1">
            <a:off x="1416394" y="3841656"/>
            <a:ext cx="0" cy="8644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13B664D-F4A1-7040-A6BF-9C085CAF433E}"/>
              </a:ext>
            </a:extLst>
          </p:cNvPr>
          <p:cNvSpPr txBox="1"/>
          <p:nvPr/>
        </p:nvSpPr>
        <p:spPr>
          <a:xfrm>
            <a:off x="2487292" y="4330093"/>
            <a:ext cx="728276" cy="369332"/>
          </a:xfrm>
          <a:prstGeom prst="rect">
            <a:avLst/>
          </a:prstGeom>
          <a:noFill/>
        </p:spPr>
        <p:txBody>
          <a:bodyPr wrap="none" rtlCol="0">
            <a:spAutoFit/>
          </a:bodyPr>
          <a:lstStyle/>
          <a:p>
            <a:r>
              <a:rPr lang="en-US" dirty="0">
                <a:solidFill>
                  <a:schemeClr val="bg1">
                    <a:lumMod val="75000"/>
                  </a:schemeClr>
                </a:solidFill>
              </a:rPr>
              <a:t>Policy</a:t>
            </a:r>
            <a:endParaRPr lang="en-CA" dirty="0">
              <a:solidFill>
                <a:schemeClr val="bg1">
                  <a:lumMod val="75000"/>
                </a:schemeClr>
              </a:solidFill>
            </a:endParaRPr>
          </a:p>
        </p:txBody>
      </p:sp>
      <p:cxnSp>
        <p:nvCxnSpPr>
          <p:cNvPr id="17" name="Straight Arrow Connector 16">
            <a:extLst>
              <a:ext uri="{FF2B5EF4-FFF2-40B4-BE49-F238E27FC236}">
                <a16:creationId xmlns:a16="http://schemas.microsoft.com/office/drawing/2014/main" id="{375DF2F5-DE8E-9D45-84A8-67F2513AA69B}"/>
              </a:ext>
            </a:extLst>
          </p:cNvPr>
          <p:cNvCxnSpPr>
            <a:cxnSpLocks/>
          </p:cNvCxnSpPr>
          <p:nvPr/>
        </p:nvCxnSpPr>
        <p:spPr>
          <a:xfrm>
            <a:off x="2682665" y="3714220"/>
            <a:ext cx="0" cy="50021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0CA647-8A22-5846-9346-70508407B864}"/>
              </a:ext>
            </a:extLst>
          </p:cNvPr>
          <p:cNvCxnSpPr>
            <a:cxnSpLocks/>
          </p:cNvCxnSpPr>
          <p:nvPr/>
        </p:nvCxnSpPr>
        <p:spPr>
          <a:xfrm flipV="1">
            <a:off x="2835065" y="3714220"/>
            <a:ext cx="0" cy="54646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CAB » Canadian Pacific Railway Limited">
            <a:extLst>
              <a:ext uri="{FF2B5EF4-FFF2-40B4-BE49-F238E27FC236}">
                <a16:creationId xmlns:a16="http://schemas.microsoft.com/office/drawing/2014/main" id="{46D61907-8571-F846-AE1E-629C2108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561" y="1517475"/>
            <a:ext cx="489276" cy="2064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0D172FC-53E3-E943-9DC0-A9BFE5146980}"/>
              </a:ext>
            </a:extLst>
          </p:cNvPr>
          <p:cNvSpPr txBox="1"/>
          <p:nvPr/>
        </p:nvSpPr>
        <p:spPr>
          <a:xfrm>
            <a:off x="4965187" y="4158218"/>
            <a:ext cx="1417632" cy="369332"/>
          </a:xfrm>
          <a:prstGeom prst="rect">
            <a:avLst/>
          </a:prstGeom>
          <a:noFill/>
        </p:spPr>
        <p:txBody>
          <a:bodyPr wrap="none" rtlCol="0">
            <a:spAutoFit/>
          </a:bodyPr>
          <a:lstStyle/>
          <a:p>
            <a:r>
              <a:rPr lang="en-US" u="sng" dirty="0">
                <a:solidFill>
                  <a:schemeClr val="bg1">
                    <a:lumMod val="75000"/>
                  </a:schemeClr>
                </a:solidFill>
              </a:rPr>
              <a:t>Observations</a:t>
            </a:r>
          </a:p>
        </p:txBody>
      </p:sp>
      <p:cxnSp>
        <p:nvCxnSpPr>
          <p:cNvPr id="21" name="Straight Arrow Connector 20">
            <a:extLst>
              <a:ext uri="{FF2B5EF4-FFF2-40B4-BE49-F238E27FC236}">
                <a16:creationId xmlns:a16="http://schemas.microsoft.com/office/drawing/2014/main" id="{68DDA7AB-60ED-2D45-85D8-00D71241C74C}"/>
              </a:ext>
            </a:extLst>
          </p:cNvPr>
          <p:cNvCxnSpPr>
            <a:cxnSpLocks/>
          </p:cNvCxnSpPr>
          <p:nvPr/>
        </p:nvCxnSpPr>
        <p:spPr>
          <a:xfrm flipH="1" flipV="1">
            <a:off x="4502169" y="3144118"/>
            <a:ext cx="892629" cy="9187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63AAD7-F4F7-9644-AF09-6A8E04070A9B}"/>
              </a:ext>
            </a:extLst>
          </p:cNvPr>
          <p:cNvCxnSpPr>
            <a:cxnSpLocks/>
          </p:cNvCxnSpPr>
          <p:nvPr/>
        </p:nvCxnSpPr>
        <p:spPr>
          <a:xfrm>
            <a:off x="4391669" y="3276851"/>
            <a:ext cx="859809" cy="86760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542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1017764" y="335806"/>
            <a:ext cx="10519954" cy="1849865"/>
          </a:xfrm>
          <a:prstGeom prst="rect">
            <a:avLst/>
          </a:prstGeom>
          <a:noFill/>
        </p:spPr>
        <p:txBody>
          <a:bodyPr wrap="square" rtlCol="0">
            <a:spAutoFit/>
          </a:bodyPr>
          <a:lstStyle/>
          <a:p>
            <a:pPr algn="ctr">
              <a:lnSpc>
                <a:spcPct val="150000"/>
              </a:lnSpc>
            </a:pPr>
            <a:r>
              <a:rPr lang="en-US" sz="2400" b="1" dirty="0">
                <a:solidFill>
                  <a:schemeClr val="accent1"/>
                </a:solidFill>
              </a:rPr>
              <a:t>AGENDA</a:t>
            </a:r>
          </a:p>
          <a:p>
            <a:pPr algn="ctr">
              <a:lnSpc>
                <a:spcPct val="150000"/>
              </a:lnSpc>
            </a:pPr>
            <a:endParaRPr lang="en-US" dirty="0"/>
          </a:p>
          <a:p>
            <a:pPr marL="342900" indent="-342900">
              <a:lnSpc>
                <a:spcPct val="150000"/>
              </a:lnSpc>
              <a:buAutoNum type="arabicPeriod"/>
            </a:pPr>
            <a:r>
              <a:rPr lang="en-US" dirty="0">
                <a:solidFill>
                  <a:schemeClr val="bg1">
                    <a:lumMod val="75000"/>
                  </a:schemeClr>
                </a:solidFill>
              </a:rPr>
              <a:t>Introductory comments </a:t>
            </a:r>
          </a:p>
          <a:p>
            <a:pPr marL="342900" indent="-342900">
              <a:lnSpc>
                <a:spcPct val="150000"/>
              </a:lnSpc>
              <a:buAutoNum type="arabicPeriod"/>
            </a:pPr>
            <a:r>
              <a:rPr lang="en-US" dirty="0"/>
              <a:t>Individual presentations – inventory of what are each of us doing (</a:t>
            </a:r>
            <a:r>
              <a:rPr lang="en-US" dirty="0" err="1"/>
              <a:t>w.r.t.</a:t>
            </a:r>
            <a:r>
              <a:rPr lang="en-US" dirty="0"/>
              <a:t> CP)</a:t>
            </a:r>
          </a:p>
        </p:txBody>
      </p:sp>
    </p:spTree>
    <p:extLst>
      <p:ext uri="{BB962C8B-B14F-4D97-AF65-F5344CB8AC3E}">
        <p14:creationId xmlns:p14="http://schemas.microsoft.com/office/powerpoint/2010/main" val="405512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63" y="549826"/>
            <a:ext cx="12098537" cy="854439"/>
          </a:xfrm>
        </p:spPr>
        <p:txBody>
          <a:bodyPr>
            <a:normAutofit fontScale="90000"/>
          </a:bodyPr>
          <a:lstStyle/>
          <a:p>
            <a:pPr algn="ctr"/>
            <a:r>
              <a:rPr lang="en-US" b="1" dirty="0"/>
              <a:t>Polarimetric weather radar research and applications(1/2)</a:t>
            </a:r>
            <a:endParaRPr lang="en-US" sz="3600" b="1" dirty="0"/>
          </a:p>
        </p:txBody>
      </p:sp>
      <p:sp>
        <p:nvSpPr>
          <p:cNvPr id="4" name="Rectangle 3"/>
          <p:cNvSpPr/>
          <p:nvPr/>
        </p:nvSpPr>
        <p:spPr>
          <a:xfrm>
            <a:off x="139907" y="1553981"/>
            <a:ext cx="12005647" cy="4893647"/>
          </a:xfrm>
          <a:prstGeom prst="rect">
            <a:avLst/>
          </a:prstGeom>
        </p:spPr>
        <p:txBody>
          <a:bodyPr wrap="square">
            <a:spAutoFit/>
          </a:bodyPr>
          <a:lstStyle/>
          <a:p>
            <a:pPr marL="457200" indent="-457200">
              <a:buFont typeface="Arial" panose="020B0604020202020204" pitchFamily="34" charset="0"/>
              <a:buChar char="•"/>
            </a:pPr>
            <a:r>
              <a:rPr lang="en-US" sz="2400" dirty="0">
                <a:latin typeface="Calibri" panose="020F0502020204030204" pitchFamily="34" charset="0"/>
              </a:rPr>
              <a:t>Development and tech transfer of dual polarization (DP) radar algorithms for Canadian S-band </a:t>
            </a:r>
            <a:r>
              <a:rPr lang="en-CA" sz="2400" dirty="0">
                <a:latin typeface="Calibri" panose="020F0502020204030204" pitchFamily="34" charset="0"/>
              </a:rPr>
              <a:t>radars with focus on improvements to PARCA and QPE products.</a:t>
            </a:r>
          </a:p>
          <a:p>
            <a:endParaRPr lang="en-CA" sz="2400" dirty="0">
              <a:latin typeface="Calibri" panose="020F0502020204030204" pitchFamily="34" charset="0"/>
            </a:endParaRPr>
          </a:p>
          <a:p>
            <a:pPr marL="457200" indent="-457200">
              <a:buFont typeface="Arial" panose="020B0604020202020204" pitchFamily="34" charset="0"/>
              <a:buChar char="•"/>
            </a:pPr>
            <a:r>
              <a:rPr lang="en-US" sz="2400" dirty="0">
                <a:latin typeface="Calibri" panose="020F0502020204030204" pitchFamily="34" charset="0"/>
              </a:rPr>
              <a:t>Implementation and evaluation of polarimetric snow QPE algorithms.</a:t>
            </a:r>
          </a:p>
          <a:p>
            <a:endParaRPr lang="en-CA" sz="2400" dirty="0">
              <a:latin typeface="Calibri" panose="020F0502020204030204" pitchFamily="34" charset="0"/>
            </a:endParaRPr>
          </a:p>
          <a:p>
            <a:pPr marL="457200" indent="-457200">
              <a:buFont typeface="Arial" panose="020B0604020202020204" pitchFamily="34" charset="0"/>
              <a:buChar char="•"/>
            </a:pPr>
            <a:r>
              <a:rPr lang="en-US" sz="2400" dirty="0">
                <a:latin typeface="Calibri" panose="020F0502020204030204" pitchFamily="34" charset="0"/>
              </a:rPr>
              <a:t>Development and tech transfer of a radar-based surface particle type product (SPTP), incorporating RDPS/HRDPS model parameters.</a:t>
            </a:r>
          </a:p>
          <a:p>
            <a:endParaRPr lang="en-US" sz="2400" dirty="0">
              <a:latin typeface="Calibri" panose="020F0502020204030204" pitchFamily="34" charset="0"/>
            </a:endParaRPr>
          </a:p>
          <a:p>
            <a:pPr marL="457200" indent="-457200">
              <a:buFont typeface="Arial" panose="020B0604020202020204" pitchFamily="34" charset="0"/>
              <a:buChar char="•"/>
            </a:pPr>
            <a:r>
              <a:rPr lang="en-US" sz="2400" dirty="0">
                <a:latin typeface="Calibri" panose="020F0502020204030204" pitchFamily="34" charset="0"/>
              </a:rPr>
              <a:t>Assessment of DP radar measurements and products for significant weather cases. Detailed analysis for case studies e.g. tornado, severe hail, flooding etc.</a:t>
            </a:r>
          </a:p>
          <a:p>
            <a:r>
              <a:rPr lang="en-US" sz="2400" dirty="0">
                <a:latin typeface="Calibri" panose="020F0502020204030204" pitchFamily="34" charset="0"/>
              </a:rPr>
              <a:t> </a:t>
            </a:r>
          </a:p>
          <a:p>
            <a:pPr marL="457200" indent="-457200">
              <a:buFont typeface="Arial" panose="020B0604020202020204" pitchFamily="34" charset="0"/>
              <a:buChar char="•"/>
            </a:pPr>
            <a:r>
              <a:rPr lang="en-US" sz="2400" dirty="0">
                <a:latin typeface="Calibri" panose="020F0502020204030204" pitchFamily="34" charset="0"/>
              </a:rPr>
              <a:t>Evaluation of DP attenuation correction algorithm implemented in fall 2020.</a:t>
            </a:r>
          </a:p>
          <a:p>
            <a:pPr marL="457200" indent="-457200">
              <a:buFont typeface="Arial" panose="020B0604020202020204" pitchFamily="34" charset="0"/>
              <a:buChar char="•"/>
            </a:pPr>
            <a:endParaRPr lang="en-CA" sz="2400" dirty="0"/>
          </a:p>
        </p:txBody>
      </p:sp>
      <p:sp>
        <p:nvSpPr>
          <p:cNvPr id="5" name="TextBox 4">
            <a:extLst>
              <a:ext uri="{FF2B5EF4-FFF2-40B4-BE49-F238E27FC236}">
                <a16:creationId xmlns:a16="http://schemas.microsoft.com/office/drawing/2014/main" id="{C9A4723F-6B97-4641-A7BF-3671D781A94B}"/>
              </a:ext>
            </a:extLst>
          </p:cNvPr>
          <p:cNvSpPr txBox="1"/>
          <p:nvPr/>
        </p:nvSpPr>
        <p:spPr>
          <a:xfrm>
            <a:off x="0" y="0"/>
            <a:ext cx="2186309" cy="369332"/>
          </a:xfrm>
          <a:prstGeom prst="rect">
            <a:avLst/>
          </a:prstGeom>
          <a:solidFill>
            <a:schemeClr val="tx2"/>
          </a:solidFill>
        </p:spPr>
        <p:txBody>
          <a:bodyPr wrap="square" rtlCol="0">
            <a:spAutoFit/>
          </a:bodyPr>
          <a:lstStyle/>
          <a:p>
            <a:pPr marL="228600"/>
            <a:r>
              <a:rPr lang="en-US" dirty="0">
                <a:solidFill>
                  <a:schemeClr val="bg1"/>
                </a:solidFill>
              </a:rPr>
              <a:t>SUDESH BOODOO</a:t>
            </a:r>
          </a:p>
        </p:txBody>
      </p:sp>
    </p:spTree>
    <p:extLst>
      <p:ext uri="{BB962C8B-B14F-4D97-AF65-F5344CB8AC3E}">
        <p14:creationId xmlns:p14="http://schemas.microsoft.com/office/powerpoint/2010/main" val="3615931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6264" y="1265716"/>
            <a:ext cx="11655735" cy="5539978"/>
          </a:xfrm>
          <a:prstGeom prst="rect">
            <a:avLst/>
          </a:prstGeom>
        </p:spPr>
        <p:txBody>
          <a:bodyPr wrap="square">
            <a:spAutoFit/>
          </a:bodyPr>
          <a:lstStyle/>
          <a:p>
            <a:pPr marL="457200" lvl="0" indent="-457200">
              <a:buFont typeface="Arial" panose="020B0604020202020204" pitchFamily="34" charset="0"/>
              <a:buChar char="•"/>
            </a:pPr>
            <a:r>
              <a:rPr lang="en-US" sz="2400" dirty="0">
                <a:solidFill>
                  <a:prstClr val="black"/>
                </a:solidFill>
                <a:latin typeface="Calibri" panose="020F0502020204030204" pitchFamily="34" charset="0"/>
              </a:rPr>
              <a:t>Implementation and evaluation of NWP model 2D melting layer for PARCA and QPE with ongoing improvements and revisions.</a:t>
            </a:r>
          </a:p>
          <a:p>
            <a:pPr lvl="0"/>
            <a:r>
              <a:rPr lang="en-US" sz="2400" dirty="0">
                <a:solidFill>
                  <a:prstClr val="black"/>
                </a:solidFill>
                <a:latin typeface="Calibri" panose="020F0502020204030204" pitchFamily="34" charset="0"/>
              </a:rPr>
              <a:t> </a:t>
            </a:r>
          </a:p>
          <a:p>
            <a:pPr marL="457200" lvl="0" indent="-457200">
              <a:buFont typeface="Arial" panose="020B0604020202020204" pitchFamily="34" charset="0"/>
              <a:buChar char="•"/>
            </a:pPr>
            <a:r>
              <a:rPr lang="en-US" sz="2400" dirty="0">
                <a:solidFill>
                  <a:prstClr val="black"/>
                </a:solidFill>
                <a:latin typeface="Calibri" panose="020F0502020204030204" pitchFamily="34" charset="0"/>
              </a:rPr>
              <a:t>Develop and apply improved post processing of differential phase and K</a:t>
            </a:r>
            <a:r>
              <a:rPr lang="en-US" sz="2400" baseline="-25000" dirty="0">
                <a:solidFill>
                  <a:prstClr val="black"/>
                </a:solidFill>
                <a:latin typeface="Calibri" panose="020F0502020204030204" pitchFamily="34" charset="0"/>
              </a:rPr>
              <a:t>DP</a:t>
            </a:r>
            <a:r>
              <a:rPr lang="en-US" sz="2400" dirty="0">
                <a:solidFill>
                  <a:prstClr val="black"/>
                </a:solidFill>
                <a:latin typeface="Calibri" panose="020F0502020204030204" pitchFamily="34" charset="0"/>
              </a:rPr>
              <a:t> derivation.</a:t>
            </a:r>
          </a:p>
          <a:p>
            <a:pPr lvl="0"/>
            <a:endParaRPr lang="en-US" sz="2400" dirty="0">
              <a:solidFill>
                <a:prstClr val="black"/>
              </a:solidFill>
              <a:latin typeface="Calibri" panose="020F0502020204030204" pitchFamily="34" charset="0"/>
            </a:endParaRPr>
          </a:p>
          <a:p>
            <a:pPr marL="457200" lvl="0" indent="-457200">
              <a:buFont typeface="Arial" panose="020B0604020202020204" pitchFamily="34" charset="0"/>
              <a:buChar char="•"/>
            </a:pPr>
            <a:r>
              <a:rPr lang="en-US" sz="2400" dirty="0">
                <a:solidFill>
                  <a:prstClr val="black"/>
                </a:solidFill>
                <a:latin typeface="Calibri" panose="020F0502020204030204" pitchFamily="34" charset="0"/>
              </a:rPr>
              <a:t>Verification of operational radar rain and snow QPE algorithms for Canadian S-band radar network. Evaluation with surface measurements, CAPA, field study data.</a:t>
            </a:r>
          </a:p>
          <a:p>
            <a:pPr lvl="0"/>
            <a:endParaRPr lang="en-US" sz="2400" dirty="0">
              <a:solidFill>
                <a:prstClr val="black"/>
              </a:solidFill>
              <a:latin typeface="Calibri" panose="020F0502020204030204" pitchFamily="34" charset="0"/>
            </a:endParaRPr>
          </a:p>
          <a:p>
            <a:pPr marL="457200" indent="-457200">
              <a:buFont typeface="Arial" panose="020B0604020202020204" pitchFamily="34" charset="0"/>
              <a:buChar char="•"/>
            </a:pPr>
            <a:r>
              <a:rPr lang="en-US" sz="2400" dirty="0">
                <a:latin typeface="Calibri" panose="020F0502020204030204" pitchFamily="34" charset="0"/>
              </a:rPr>
              <a:t>Perform and report on case study evaluations of SPTP with CMDM and CMOI.</a:t>
            </a:r>
          </a:p>
          <a:p>
            <a:endParaRPr lang="en-US" sz="2400" dirty="0">
              <a:latin typeface="Calibri" panose="020F0502020204030204" pitchFamily="34" charset="0"/>
            </a:endParaRPr>
          </a:p>
          <a:p>
            <a:pPr marL="457200" indent="-457200">
              <a:buFont typeface="Arial" panose="020B0604020202020204" pitchFamily="34" charset="0"/>
              <a:buChar char="•"/>
            </a:pPr>
            <a:r>
              <a:rPr lang="en-US" sz="2400" dirty="0">
                <a:latin typeface="Calibri" panose="020F0502020204030204" pitchFamily="34" charset="0"/>
              </a:rPr>
              <a:t>Evaluate PARCA and SPTP outputs with METAR observations in EMET.</a:t>
            </a:r>
          </a:p>
          <a:p>
            <a:endParaRPr lang="en-US" sz="2400" dirty="0">
              <a:latin typeface="Calibri" panose="020F0502020204030204" pitchFamily="34" charset="0"/>
            </a:endParaRPr>
          </a:p>
          <a:p>
            <a:pPr marL="457200" indent="-457200">
              <a:buFont typeface="Arial" panose="020B0604020202020204" pitchFamily="34" charset="0"/>
              <a:buChar char="•"/>
            </a:pPr>
            <a:r>
              <a:rPr lang="en-US" sz="2400" dirty="0">
                <a:latin typeface="Calibri" panose="020F0502020204030204" pitchFamily="34" charset="0"/>
              </a:rPr>
              <a:t>Develop and evaluate DP radar data quality, e.g.</a:t>
            </a:r>
            <a:r>
              <a:rPr lang="en-CA" sz="2400" b="0" i="0" u="none" strike="noStrike" baseline="0" dirty="0">
                <a:latin typeface="Calibri" panose="020F0502020204030204" pitchFamily="34" charset="0"/>
              </a:rPr>
              <a:t> Z</a:t>
            </a:r>
            <a:r>
              <a:rPr lang="en-CA" sz="2400" b="0" i="0" u="none" strike="noStrike" baseline="-25000" dirty="0">
                <a:latin typeface="Calibri" panose="020F0502020204030204" pitchFamily="34" charset="0"/>
              </a:rPr>
              <a:t>DR</a:t>
            </a:r>
            <a:r>
              <a:rPr lang="en-CA" sz="2400" b="0" i="0" u="none" strike="noStrike" baseline="0" dirty="0">
                <a:latin typeface="Calibri" panose="020F0502020204030204" pitchFamily="34" charset="0"/>
              </a:rPr>
              <a:t> biases, system phase, noise corrections etc. as it relates to algorithm development and</a:t>
            </a:r>
            <a:r>
              <a:rPr lang="en-CA" sz="2400" b="0" i="0" u="none" strike="noStrike" dirty="0">
                <a:latin typeface="Calibri" panose="020F0502020204030204" pitchFamily="34" charset="0"/>
              </a:rPr>
              <a:t> </a:t>
            </a:r>
            <a:r>
              <a:rPr lang="en-CA" sz="2400" b="0" i="0" u="none" strike="noStrike" baseline="0" dirty="0">
                <a:latin typeface="Calibri" panose="020F0502020204030204" pitchFamily="34" charset="0"/>
              </a:rPr>
              <a:t>performance.</a:t>
            </a:r>
            <a:r>
              <a:rPr lang="en-US" sz="2400" dirty="0">
                <a:latin typeface="Calibri" panose="020F0502020204030204" pitchFamily="34" charset="0"/>
              </a:rPr>
              <a:t>  </a:t>
            </a:r>
          </a:p>
          <a:p>
            <a:pPr marL="285750" indent="-285750">
              <a:buFont typeface="Arial" panose="020B0604020202020204" pitchFamily="34" charset="0"/>
              <a:buChar char="•"/>
            </a:pPr>
            <a:endParaRPr lang="en-US" dirty="0">
              <a:latin typeface="Calibri" panose="020F0502020204030204" pitchFamily="34" charset="0"/>
            </a:endParaRPr>
          </a:p>
        </p:txBody>
      </p:sp>
      <p:sp>
        <p:nvSpPr>
          <p:cNvPr id="5" name="Title 1"/>
          <p:cNvSpPr>
            <a:spLocks noGrp="1"/>
          </p:cNvSpPr>
          <p:nvPr>
            <p:ph type="title"/>
          </p:nvPr>
        </p:nvSpPr>
        <p:spPr>
          <a:xfrm>
            <a:off x="-49967" y="423630"/>
            <a:ext cx="12098537" cy="854439"/>
          </a:xfrm>
        </p:spPr>
        <p:txBody>
          <a:bodyPr>
            <a:normAutofit fontScale="90000"/>
          </a:bodyPr>
          <a:lstStyle/>
          <a:p>
            <a:pPr algn="ctr"/>
            <a:r>
              <a:rPr lang="en-US" b="1" dirty="0"/>
              <a:t>Polarimetric weather radar research and applications(2/2)</a:t>
            </a:r>
            <a:endParaRPr lang="en-US" sz="3600" b="1" dirty="0"/>
          </a:p>
        </p:txBody>
      </p:sp>
      <p:sp>
        <p:nvSpPr>
          <p:cNvPr id="6" name="TextBox 5">
            <a:extLst>
              <a:ext uri="{FF2B5EF4-FFF2-40B4-BE49-F238E27FC236}">
                <a16:creationId xmlns:a16="http://schemas.microsoft.com/office/drawing/2014/main" id="{AFF4A586-4A66-164F-8F80-4883848630A5}"/>
              </a:ext>
            </a:extLst>
          </p:cNvPr>
          <p:cNvSpPr txBox="1"/>
          <p:nvPr/>
        </p:nvSpPr>
        <p:spPr>
          <a:xfrm>
            <a:off x="0" y="0"/>
            <a:ext cx="2186309" cy="369332"/>
          </a:xfrm>
          <a:prstGeom prst="rect">
            <a:avLst/>
          </a:prstGeom>
          <a:solidFill>
            <a:schemeClr val="tx2"/>
          </a:solidFill>
        </p:spPr>
        <p:txBody>
          <a:bodyPr wrap="square" rtlCol="0">
            <a:spAutoFit/>
          </a:bodyPr>
          <a:lstStyle/>
          <a:p>
            <a:pPr marL="228600"/>
            <a:r>
              <a:rPr lang="en-US" dirty="0">
                <a:solidFill>
                  <a:schemeClr val="bg1"/>
                </a:solidFill>
              </a:rPr>
              <a:t>SUDESH BOODOO</a:t>
            </a:r>
          </a:p>
        </p:txBody>
      </p:sp>
    </p:spTree>
    <p:extLst>
      <p:ext uri="{BB962C8B-B14F-4D97-AF65-F5344CB8AC3E}">
        <p14:creationId xmlns:p14="http://schemas.microsoft.com/office/powerpoint/2010/main" val="1199218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621" y="260888"/>
            <a:ext cx="8229600" cy="634082"/>
          </a:xfrm>
        </p:spPr>
        <p:txBody>
          <a:bodyPr>
            <a:noAutofit/>
          </a:bodyPr>
          <a:lstStyle/>
          <a:p>
            <a:r>
              <a:rPr lang="en-US" sz="3600" b="1" dirty="0"/>
              <a:t>The current research activities</a:t>
            </a:r>
            <a:endParaRPr lang="en-CA" sz="3600" b="1" dirty="0"/>
          </a:p>
        </p:txBody>
      </p:sp>
      <p:sp>
        <p:nvSpPr>
          <p:cNvPr id="3" name="Content Placeholder 2"/>
          <p:cNvSpPr>
            <a:spLocks noGrp="1"/>
          </p:cNvSpPr>
          <p:nvPr>
            <p:ph idx="1"/>
          </p:nvPr>
        </p:nvSpPr>
        <p:spPr>
          <a:xfrm>
            <a:off x="1916280" y="1371310"/>
            <a:ext cx="8568952" cy="4651355"/>
          </a:xfrm>
        </p:spPr>
        <p:txBody>
          <a:bodyPr>
            <a:normAutofit/>
          </a:bodyPr>
          <a:lstStyle/>
          <a:p>
            <a:r>
              <a:rPr lang="en-CA" sz="2400" dirty="0"/>
              <a:t>Compare the cloud fraction retrieved using passive and active satellite sensors on a global scale to understand weakness and strengths of the passive seniors capturing the climatology and spatial distribution of clouds and associated cloud phase. </a:t>
            </a:r>
          </a:p>
          <a:p>
            <a:endParaRPr lang="en-CA" sz="2400" dirty="0"/>
          </a:p>
          <a:p>
            <a:r>
              <a:rPr lang="en-CA" sz="2400" dirty="0"/>
              <a:t>Satellite-based evaluation of NWP model clouds using a number of statistical tools including satellite simulators.</a:t>
            </a:r>
          </a:p>
          <a:p>
            <a:endParaRPr lang="en-CA" sz="2400" dirty="0"/>
          </a:p>
          <a:p>
            <a:r>
              <a:rPr lang="en-US" sz="2400" dirty="0"/>
              <a:t>Develop radar snowfall and extinction retrieval algorithm that includes dual-</a:t>
            </a:r>
            <a:r>
              <a:rPr lang="en-US" sz="2400" dirty="0" err="1"/>
              <a:t>polarimetric</a:t>
            </a:r>
            <a:r>
              <a:rPr lang="en-US" sz="2400" dirty="0"/>
              <a:t> parameters such  as  Differential Phase  and Specific Differential Phase  in addition to reflectivity factor.</a:t>
            </a:r>
            <a:endParaRPr lang="en-CA" sz="2400" dirty="0"/>
          </a:p>
        </p:txBody>
      </p:sp>
      <p:sp>
        <p:nvSpPr>
          <p:cNvPr id="4" name="TextBox 3">
            <a:extLst>
              <a:ext uri="{FF2B5EF4-FFF2-40B4-BE49-F238E27FC236}">
                <a16:creationId xmlns:a16="http://schemas.microsoft.com/office/drawing/2014/main" id="{D254AC92-AE7C-CA4C-A114-A7BCA324C003}"/>
              </a:ext>
            </a:extLst>
          </p:cNvPr>
          <p:cNvSpPr txBox="1"/>
          <p:nvPr/>
        </p:nvSpPr>
        <p:spPr>
          <a:xfrm>
            <a:off x="0" y="0"/>
            <a:ext cx="2186309" cy="369332"/>
          </a:xfrm>
          <a:prstGeom prst="rect">
            <a:avLst/>
          </a:prstGeom>
          <a:solidFill>
            <a:schemeClr val="tx2"/>
          </a:solidFill>
        </p:spPr>
        <p:txBody>
          <a:bodyPr wrap="square" rtlCol="0">
            <a:spAutoFit/>
          </a:bodyPr>
          <a:lstStyle/>
          <a:p>
            <a:pPr marL="228600"/>
            <a:r>
              <a:rPr lang="en-US" dirty="0">
                <a:solidFill>
                  <a:schemeClr val="bg1"/>
                </a:solidFill>
              </a:rPr>
              <a:t>FAISAL BOUDALA</a:t>
            </a:r>
          </a:p>
        </p:txBody>
      </p:sp>
    </p:spTree>
    <p:extLst>
      <p:ext uri="{BB962C8B-B14F-4D97-AF65-F5344CB8AC3E}">
        <p14:creationId xmlns:p14="http://schemas.microsoft.com/office/powerpoint/2010/main" val="3660748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826" y="707774"/>
            <a:ext cx="8229600" cy="634082"/>
          </a:xfrm>
        </p:spPr>
        <p:txBody>
          <a:bodyPr>
            <a:noAutofit/>
          </a:bodyPr>
          <a:lstStyle/>
          <a:p>
            <a:r>
              <a:rPr lang="en-US" sz="3200" b="1" dirty="0"/>
              <a:t>Publications in progress</a:t>
            </a:r>
            <a:r>
              <a:rPr lang="en-US" sz="3600" b="1" dirty="0"/>
              <a:t> </a:t>
            </a:r>
            <a:endParaRPr lang="en-CA" sz="3600" b="1" dirty="0"/>
          </a:p>
        </p:txBody>
      </p:sp>
      <p:sp>
        <p:nvSpPr>
          <p:cNvPr id="3" name="Content Placeholder 2"/>
          <p:cNvSpPr>
            <a:spLocks noGrp="1"/>
          </p:cNvSpPr>
          <p:nvPr>
            <p:ph idx="1"/>
          </p:nvPr>
        </p:nvSpPr>
        <p:spPr>
          <a:xfrm>
            <a:off x="1988288" y="1795620"/>
            <a:ext cx="8229600" cy="3952038"/>
          </a:xfrm>
        </p:spPr>
        <p:txBody>
          <a:bodyPr>
            <a:noAutofit/>
          </a:bodyPr>
          <a:lstStyle/>
          <a:p>
            <a:r>
              <a:rPr lang="en-CA" sz="2400" dirty="0"/>
              <a:t>Evaluations of the climatology of three latest cloud satellite products based on passive sensors (ISCCP-H, two CERES) against the CALIPSO-GOCCP. </a:t>
            </a:r>
          </a:p>
          <a:p>
            <a:endParaRPr lang="en-CA" sz="2400" dirty="0"/>
          </a:p>
          <a:p>
            <a:r>
              <a:rPr lang="en-US" sz="2400" dirty="0"/>
              <a:t>Evaluation of CanESM models cloud and cloud type climatology using the ISCCP, and CALIPSO-GOCCP cloud products. </a:t>
            </a:r>
          </a:p>
          <a:p>
            <a:endParaRPr lang="en-US" sz="2400" dirty="0"/>
          </a:p>
          <a:p>
            <a:r>
              <a:rPr lang="en-US" sz="2400" dirty="0"/>
              <a:t>Measuring visibility, cloud Ceiling, and humidity at Cold Lake, Alberta and visibility parameterization. </a:t>
            </a:r>
            <a:endParaRPr lang="en-CA" sz="2400" dirty="0"/>
          </a:p>
        </p:txBody>
      </p:sp>
      <p:sp>
        <p:nvSpPr>
          <p:cNvPr id="4" name="TextBox 3">
            <a:extLst>
              <a:ext uri="{FF2B5EF4-FFF2-40B4-BE49-F238E27FC236}">
                <a16:creationId xmlns:a16="http://schemas.microsoft.com/office/drawing/2014/main" id="{311F47C0-E488-F54A-B608-85AC501454B3}"/>
              </a:ext>
            </a:extLst>
          </p:cNvPr>
          <p:cNvSpPr txBox="1"/>
          <p:nvPr/>
        </p:nvSpPr>
        <p:spPr>
          <a:xfrm>
            <a:off x="0" y="0"/>
            <a:ext cx="2186309" cy="369332"/>
          </a:xfrm>
          <a:prstGeom prst="rect">
            <a:avLst/>
          </a:prstGeom>
          <a:solidFill>
            <a:schemeClr val="tx2"/>
          </a:solidFill>
        </p:spPr>
        <p:txBody>
          <a:bodyPr wrap="square" rtlCol="0">
            <a:spAutoFit/>
          </a:bodyPr>
          <a:lstStyle/>
          <a:p>
            <a:pPr marL="228600"/>
            <a:r>
              <a:rPr lang="en-US" dirty="0">
                <a:solidFill>
                  <a:schemeClr val="bg1"/>
                </a:solidFill>
              </a:rPr>
              <a:t>FAISAL BOUDALA</a:t>
            </a:r>
          </a:p>
        </p:txBody>
      </p:sp>
    </p:spTree>
    <p:extLst>
      <p:ext uri="{BB962C8B-B14F-4D97-AF65-F5344CB8AC3E}">
        <p14:creationId xmlns:p14="http://schemas.microsoft.com/office/powerpoint/2010/main" val="249040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147236" y="833872"/>
            <a:ext cx="2855755" cy="2520000"/>
          </a:xfrm>
          <a:prstGeom prst="rect">
            <a:avLst/>
          </a:prstGeom>
        </p:spPr>
      </p:pic>
      <p:sp>
        <p:nvSpPr>
          <p:cNvPr id="2" name="Title 1"/>
          <p:cNvSpPr>
            <a:spLocks noGrp="1"/>
          </p:cNvSpPr>
          <p:nvPr>
            <p:ph type="title"/>
          </p:nvPr>
        </p:nvSpPr>
        <p:spPr>
          <a:xfrm>
            <a:off x="2958415" y="106762"/>
            <a:ext cx="8507288" cy="1143000"/>
          </a:xfrm>
        </p:spPr>
        <p:txBody>
          <a:bodyPr>
            <a:normAutofit/>
          </a:bodyPr>
          <a:lstStyle/>
          <a:p>
            <a:r>
              <a:rPr lang="en-US" sz="3200" dirty="0"/>
              <a:t>Current and FUTURE HAIL Research</a:t>
            </a:r>
            <a:endParaRPr lang="en-CA" sz="3200" dirty="0"/>
          </a:p>
        </p:txBody>
      </p:sp>
      <p:sp>
        <p:nvSpPr>
          <p:cNvPr id="3" name="Content Placeholder 2"/>
          <p:cNvSpPr>
            <a:spLocks noGrp="1"/>
          </p:cNvSpPr>
          <p:nvPr>
            <p:ph idx="1"/>
          </p:nvPr>
        </p:nvSpPr>
        <p:spPr>
          <a:xfrm>
            <a:off x="281883" y="1158241"/>
            <a:ext cx="6143671" cy="5257798"/>
          </a:xfrm>
        </p:spPr>
        <p:txBody>
          <a:bodyPr>
            <a:noAutofit/>
          </a:bodyPr>
          <a:lstStyle/>
          <a:p>
            <a:pPr marL="179388" indent="-179388"/>
            <a:r>
              <a:rPr lang="en-US" sz="1600" b="1" dirty="0"/>
              <a:t>Fall speed of large natural hail: optical,    CW radar, stereo camera +AI). Simpson</a:t>
            </a:r>
          </a:p>
          <a:p>
            <a:endParaRPr lang="en-US" sz="800" b="1" dirty="0"/>
          </a:p>
          <a:p>
            <a:pPr marL="179388" indent="-179388"/>
            <a:r>
              <a:rPr lang="en-US" sz="1600" b="1" dirty="0"/>
              <a:t>Fall modes and speed of ice replicas from 3D prints in </a:t>
            </a:r>
            <a:r>
              <a:rPr lang="en-US" sz="1600" b="1" dirty="0" err="1"/>
              <a:t>iFLY</a:t>
            </a:r>
            <a:r>
              <a:rPr lang="en-US" sz="1600" b="1" dirty="0"/>
              <a:t> wind tunnel. (Heymsfield and Giammanco)</a:t>
            </a:r>
          </a:p>
          <a:p>
            <a:endParaRPr lang="en-US" sz="800" b="1" dirty="0"/>
          </a:p>
          <a:p>
            <a:pPr marL="179388" indent="-179388"/>
            <a:r>
              <a:rPr lang="en-US" sz="1600" b="1" dirty="0"/>
              <a:t>Growth of giant and gargantuan hail. (Kumjian, Soderholm)</a:t>
            </a:r>
          </a:p>
          <a:p>
            <a:endParaRPr lang="en-US" sz="800" b="1" dirty="0"/>
          </a:p>
          <a:p>
            <a:pPr marL="179388" indent="-179388"/>
            <a:r>
              <a:rPr lang="en-US" sz="1600" b="1" dirty="0"/>
              <a:t>In-situ measurements using a hail pod (</a:t>
            </a:r>
            <a:r>
              <a:rPr lang="en-US" sz="1600" b="1" dirty="0" err="1"/>
              <a:t>LoRa</a:t>
            </a:r>
            <a:r>
              <a:rPr lang="en-US" sz="1600" b="1" dirty="0"/>
              <a:t>, GPS). (Simpson, Kumjian and Soderholm)</a:t>
            </a:r>
          </a:p>
          <a:p>
            <a:endParaRPr lang="en-US" sz="800" b="1" dirty="0"/>
          </a:p>
          <a:p>
            <a:pPr marL="179388" indent="-179388"/>
            <a:r>
              <a:rPr lang="en-US" sz="1600" b="1" dirty="0"/>
              <a:t>Identifying hail size (and/or hail amount) using conventional and DP radar data. </a:t>
            </a:r>
            <a:r>
              <a:rPr lang="en-US" sz="1600" b="1" dirty="0" err="1"/>
              <a:t>Disdrometer</a:t>
            </a:r>
            <a:r>
              <a:rPr lang="en-US" sz="1600" b="1" dirty="0"/>
              <a:t>, hail pads &amp; hail collection system for validation. (Boodoo)</a:t>
            </a:r>
          </a:p>
          <a:p>
            <a:endParaRPr lang="en-US" sz="800" b="1" dirty="0"/>
          </a:p>
          <a:p>
            <a:pPr marL="179388" indent="-179388"/>
            <a:r>
              <a:rPr lang="en-US" sz="1600" b="1" dirty="0"/>
              <a:t>Improving forecasts of hail using NWP model data &amp; HAILCAST =&gt; CM1. (Kumjian)</a:t>
            </a:r>
          </a:p>
          <a:p>
            <a:endParaRPr lang="en-US" sz="800" b="1" dirty="0"/>
          </a:p>
          <a:p>
            <a:pPr marL="179388" indent="-179388"/>
            <a:r>
              <a:rPr lang="en-US" sz="1600" b="1" dirty="0"/>
              <a:t>Melting of hail, apply to in-storm T-28 hail data. (Heymsfield)</a:t>
            </a:r>
            <a:endParaRPr lang="en-CA" sz="1600" b="1" dirty="0"/>
          </a:p>
        </p:txBody>
      </p:sp>
      <p:pic>
        <p:nvPicPr>
          <p:cNvPr id="4" name="Picture 3"/>
          <p:cNvPicPr>
            <a:picLocks noChangeAspect="1"/>
          </p:cNvPicPr>
          <p:nvPr/>
        </p:nvPicPr>
        <p:blipFill>
          <a:blip r:embed="rId3"/>
          <a:stretch>
            <a:fillRect/>
          </a:stretch>
        </p:blipFill>
        <p:spPr>
          <a:xfrm>
            <a:off x="6539124" y="4435649"/>
            <a:ext cx="4021373" cy="2427607"/>
          </a:xfrm>
          <a:prstGeom prst="rect">
            <a:avLst/>
          </a:prstGeom>
        </p:spPr>
      </p:pic>
      <p:sp>
        <p:nvSpPr>
          <p:cNvPr id="5" name="TextBox 4"/>
          <p:cNvSpPr txBox="1"/>
          <p:nvPr/>
        </p:nvSpPr>
        <p:spPr>
          <a:xfrm>
            <a:off x="6646753" y="4323804"/>
            <a:ext cx="4134455" cy="230832"/>
          </a:xfrm>
          <a:prstGeom prst="rect">
            <a:avLst/>
          </a:prstGeom>
          <a:noFill/>
        </p:spPr>
        <p:txBody>
          <a:bodyPr wrap="square" rtlCol="0">
            <a:spAutoFit/>
          </a:bodyPr>
          <a:lstStyle/>
          <a:p>
            <a:r>
              <a:rPr lang="en-US" sz="900" b="1" i="1" dirty="0">
                <a:solidFill>
                  <a:schemeClr val="tx1">
                    <a:lumMod val="50000"/>
                    <a:lumOff val="50000"/>
                  </a:schemeClr>
                </a:solidFill>
              </a:rPr>
              <a:t>Heymsfield, </a:t>
            </a:r>
            <a:r>
              <a:rPr lang="en-CA" sz="900" b="1" i="1" dirty="0" err="1">
                <a:solidFill>
                  <a:schemeClr val="tx1">
                    <a:lumMod val="50000"/>
                    <a:lumOff val="50000"/>
                  </a:schemeClr>
                </a:solidFill>
              </a:rPr>
              <a:t>Szakáll</a:t>
            </a:r>
            <a:r>
              <a:rPr lang="en-CA" sz="900" b="1" i="1" dirty="0">
                <a:solidFill>
                  <a:schemeClr val="tx1">
                    <a:lumMod val="50000"/>
                    <a:lumOff val="50000"/>
                  </a:schemeClr>
                </a:solidFill>
              </a:rPr>
              <a:t>, </a:t>
            </a:r>
            <a:r>
              <a:rPr lang="en-CA" sz="900" b="1" i="1" dirty="0" err="1">
                <a:solidFill>
                  <a:schemeClr val="tx1">
                    <a:lumMod val="50000"/>
                    <a:lumOff val="50000"/>
                  </a:schemeClr>
                </a:solidFill>
              </a:rPr>
              <a:t>Jost</a:t>
            </a:r>
            <a:r>
              <a:rPr lang="en-CA" sz="900" b="1" i="1" dirty="0">
                <a:solidFill>
                  <a:schemeClr val="tx1">
                    <a:lumMod val="50000"/>
                    <a:lumOff val="50000"/>
                  </a:schemeClr>
                </a:solidFill>
              </a:rPr>
              <a:t>, Giammanco, Wright &amp; Brimelow (2020, JAS)</a:t>
            </a:r>
          </a:p>
        </p:txBody>
      </p:sp>
      <p:pic>
        <p:nvPicPr>
          <p:cNvPr id="6" name="Picture 5"/>
          <p:cNvPicPr>
            <a:picLocks noChangeAspect="1"/>
          </p:cNvPicPr>
          <p:nvPr/>
        </p:nvPicPr>
        <p:blipFill>
          <a:blip r:embed="rId4"/>
          <a:stretch>
            <a:fillRect/>
          </a:stretch>
        </p:blipFill>
        <p:spPr>
          <a:xfrm>
            <a:off x="8983178" y="1209564"/>
            <a:ext cx="1627362" cy="1800000"/>
          </a:xfrm>
          <a:prstGeom prst="rect">
            <a:avLst/>
          </a:prstGeom>
        </p:spPr>
      </p:pic>
      <p:pic>
        <p:nvPicPr>
          <p:cNvPr id="7" name="Picture 6"/>
          <p:cNvPicPr>
            <a:picLocks noChangeAspect="1"/>
          </p:cNvPicPr>
          <p:nvPr/>
        </p:nvPicPr>
        <p:blipFill>
          <a:blip r:embed="rId5"/>
          <a:stretch>
            <a:fillRect/>
          </a:stretch>
        </p:blipFill>
        <p:spPr>
          <a:xfrm rot="20831019">
            <a:off x="8410960" y="2915434"/>
            <a:ext cx="2576888" cy="1512000"/>
          </a:xfrm>
          <a:prstGeom prst="rect">
            <a:avLst/>
          </a:prstGeom>
        </p:spPr>
      </p:pic>
      <p:pic>
        <p:nvPicPr>
          <p:cNvPr id="12" name="Picture 11"/>
          <p:cNvPicPr>
            <a:picLocks noChangeAspect="1"/>
          </p:cNvPicPr>
          <p:nvPr/>
        </p:nvPicPr>
        <p:blipFill rotWithShape="1">
          <a:blip r:embed="rId6"/>
          <a:srcRect b="16915"/>
          <a:stretch/>
        </p:blipFill>
        <p:spPr>
          <a:xfrm>
            <a:off x="6646753" y="3140407"/>
            <a:ext cx="1264823" cy="1080000"/>
          </a:xfrm>
          <a:prstGeom prst="rect">
            <a:avLst/>
          </a:prstGeom>
        </p:spPr>
      </p:pic>
      <p:sp>
        <p:nvSpPr>
          <p:cNvPr id="13" name="TextBox 12"/>
          <p:cNvSpPr txBox="1"/>
          <p:nvPr/>
        </p:nvSpPr>
        <p:spPr>
          <a:xfrm>
            <a:off x="8275358" y="2999429"/>
            <a:ext cx="925760" cy="215444"/>
          </a:xfrm>
          <a:prstGeom prst="rect">
            <a:avLst/>
          </a:prstGeom>
          <a:noFill/>
        </p:spPr>
        <p:txBody>
          <a:bodyPr wrap="square" rtlCol="0">
            <a:spAutoFit/>
          </a:bodyPr>
          <a:lstStyle/>
          <a:p>
            <a:r>
              <a:rPr lang="en-US" sz="800" i="1" dirty="0">
                <a:solidFill>
                  <a:schemeClr val="tx1">
                    <a:lumMod val="75000"/>
                    <a:lumOff val="25000"/>
                  </a:schemeClr>
                </a:solidFill>
              </a:rPr>
              <a:t>3 cm</a:t>
            </a:r>
            <a:endParaRPr lang="en-CA" sz="800" i="1" dirty="0">
              <a:solidFill>
                <a:schemeClr val="tx1">
                  <a:lumMod val="75000"/>
                  <a:lumOff val="25000"/>
                </a:schemeClr>
              </a:solidFill>
            </a:endParaRPr>
          </a:p>
        </p:txBody>
      </p:sp>
      <p:sp>
        <p:nvSpPr>
          <p:cNvPr id="14" name="TextBox 13"/>
          <p:cNvSpPr txBox="1"/>
          <p:nvPr/>
        </p:nvSpPr>
        <p:spPr>
          <a:xfrm>
            <a:off x="6860205" y="1394499"/>
            <a:ext cx="1429816" cy="276999"/>
          </a:xfrm>
          <a:prstGeom prst="rect">
            <a:avLst/>
          </a:prstGeom>
          <a:noFill/>
        </p:spPr>
        <p:txBody>
          <a:bodyPr wrap="square" rtlCol="0">
            <a:spAutoFit/>
          </a:bodyPr>
          <a:lstStyle/>
          <a:p>
            <a:r>
              <a:rPr lang="en-US" sz="1200" i="1" dirty="0">
                <a:solidFill>
                  <a:schemeClr val="tx1">
                    <a:lumMod val="75000"/>
                    <a:lumOff val="25000"/>
                  </a:schemeClr>
                </a:solidFill>
              </a:rPr>
              <a:t>Soderholm et al.</a:t>
            </a:r>
            <a:endParaRPr lang="en-CA" sz="1200" i="1" dirty="0">
              <a:solidFill>
                <a:schemeClr val="tx1">
                  <a:lumMod val="75000"/>
                  <a:lumOff val="25000"/>
                </a:schemeClr>
              </a:solidFill>
            </a:endParaRPr>
          </a:p>
        </p:txBody>
      </p:sp>
      <p:sp>
        <p:nvSpPr>
          <p:cNvPr id="15" name="TextBox 14">
            <a:extLst>
              <a:ext uri="{FF2B5EF4-FFF2-40B4-BE49-F238E27FC236}">
                <a16:creationId xmlns:a16="http://schemas.microsoft.com/office/drawing/2014/main" id="{11DB85B0-5A39-E841-867E-FC60090146FD}"/>
              </a:ext>
            </a:extLst>
          </p:cNvPr>
          <p:cNvSpPr txBox="1"/>
          <p:nvPr/>
        </p:nvSpPr>
        <p:spPr>
          <a:xfrm>
            <a:off x="0" y="0"/>
            <a:ext cx="2282562" cy="369332"/>
          </a:xfrm>
          <a:prstGeom prst="rect">
            <a:avLst/>
          </a:prstGeom>
          <a:solidFill>
            <a:schemeClr val="tx2"/>
          </a:solidFill>
        </p:spPr>
        <p:txBody>
          <a:bodyPr wrap="square" rtlCol="0">
            <a:spAutoFit/>
          </a:bodyPr>
          <a:lstStyle/>
          <a:p>
            <a:pPr marL="228600"/>
            <a:r>
              <a:rPr lang="en-US" dirty="0">
                <a:solidFill>
                  <a:schemeClr val="bg1"/>
                </a:solidFill>
              </a:rPr>
              <a:t>JULIAN BRIMELOW</a:t>
            </a:r>
          </a:p>
        </p:txBody>
      </p:sp>
    </p:spTree>
    <p:extLst>
      <p:ext uri="{BB962C8B-B14F-4D97-AF65-F5344CB8AC3E}">
        <p14:creationId xmlns:p14="http://schemas.microsoft.com/office/powerpoint/2010/main" val="1613534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Post-processing of physical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89290" y="2972117"/>
                <a:ext cx="2415935" cy="454892"/>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89290" y="2972117"/>
                <a:ext cx="2415935" cy="454892"/>
              </a:xfrm>
              <a:blipFill>
                <a:blip r:embed="rId2"/>
                <a:stretch>
                  <a:fillRect b="-20270"/>
                </a:stretch>
              </a:blipFill>
            </p:spPr>
            <p:txBody>
              <a:bodyPr/>
              <a:lstStyle/>
              <a:p>
                <a:r>
                  <a:rPr lang="en-US">
                    <a:noFill/>
                  </a:rPr>
                  <a:t> </a:t>
                </a:r>
              </a:p>
            </p:txBody>
          </p:sp>
        </mc:Fallback>
      </mc:AlternateContent>
      <p:cxnSp>
        <p:nvCxnSpPr>
          <p:cNvPr id="5" name="Straight Arrow Connector 4"/>
          <p:cNvCxnSpPr/>
          <p:nvPr/>
        </p:nvCxnSpPr>
        <p:spPr>
          <a:xfrm flipV="1">
            <a:off x="1118179" y="3427009"/>
            <a:ext cx="116431" cy="407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77373" y="3787939"/>
            <a:ext cx="1778372" cy="369332"/>
          </a:xfrm>
          <a:prstGeom prst="rect">
            <a:avLst/>
          </a:prstGeom>
          <a:noFill/>
        </p:spPr>
        <p:txBody>
          <a:bodyPr wrap="none" rtlCol="0">
            <a:spAutoFit/>
          </a:bodyPr>
          <a:lstStyle/>
          <a:p>
            <a:r>
              <a:rPr lang="en-US" dirty="0"/>
              <a:t>Observed output</a:t>
            </a:r>
          </a:p>
        </p:txBody>
      </p:sp>
      <p:cxnSp>
        <p:nvCxnSpPr>
          <p:cNvPr id="11" name="Straight Arrow Connector 10"/>
          <p:cNvCxnSpPr/>
          <p:nvPr/>
        </p:nvCxnSpPr>
        <p:spPr>
          <a:xfrm flipH="1">
            <a:off x="2429816" y="2610844"/>
            <a:ext cx="714443" cy="387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20482" y="2252723"/>
            <a:ext cx="1574149" cy="369332"/>
          </a:xfrm>
          <a:prstGeom prst="rect">
            <a:avLst/>
          </a:prstGeom>
          <a:noFill/>
        </p:spPr>
        <p:txBody>
          <a:bodyPr wrap="none" rtlCol="0">
            <a:spAutoFit/>
          </a:bodyPr>
          <a:lstStyle/>
          <a:p>
            <a:r>
              <a:rPr lang="en-US" dirty="0"/>
              <a:t>Physical model</a:t>
            </a:r>
          </a:p>
        </p:txBody>
      </p:sp>
      <p:sp>
        <p:nvSpPr>
          <p:cNvPr id="26" name="TextBox 25"/>
          <p:cNvSpPr txBox="1"/>
          <p:nvPr/>
        </p:nvSpPr>
        <p:spPr>
          <a:xfrm>
            <a:off x="3330845" y="1440884"/>
            <a:ext cx="1403589" cy="369332"/>
          </a:xfrm>
          <a:prstGeom prst="rect">
            <a:avLst/>
          </a:prstGeom>
          <a:noFill/>
        </p:spPr>
        <p:txBody>
          <a:bodyPr wrap="none" rtlCol="0">
            <a:spAutoFit/>
          </a:bodyPr>
          <a:lstStyle/>
          <a:p>
            <a:r>
              <a:rPr lang="en-US" dirty="0"/>
              <a:t>Example [1]: </a:t>
            </a:r>
          </a:p>
        </p:txBody>
      </p:sp>
      <p:cxnSp>
        <p:nvCxnSpPr>
          <p:cNvPr id="33" name="Straight Arrow Connector 32"/>
          <p:cNvCxnSpPr>
            <a:stCxn id="35" idx="2"/>
          </p:cNvCxnSpPr>
          <p:nvPr/>
        </p:nvCxnSpPr>
        <p:spPr>
          <a:xfrm>
            <a:off x="1215361" y="2622055"/>
            <a:ext cx="656182" cy="376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26977" y="2252723"/>
            <a:ext cx="1776768" cy="369332"/>
          </a:xfrm>
          <a:prstGeom prst="rect">
            <a:avLst/>
          </a:prstGeom>
          <a:noFill/>
        </p:spPr>
        <p:txBody>
          <a:bodyPr wrap="none" rtlCol="0">
            <a:spAutoFit/>
          </a:bodyPr>
          <a:lstStyle/>
          <a:p>
            <a:r>
              <a:rPr lang="en-US" dirty="0"/>
              <a:t>Transfer function</a:t>
            </a: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794" y="2040106"/>
            <a:ext cx="7392512" cy="4143296"/>
          </a:xfrm>
          <a:prstGeom prst="rect">
            <a:avLst/>
          </a:prstGeom>
        </p:spPr>
      </p:pic>
      <p:sp>
        <p:nvSpPr>
          <p:cNvPr id="39" name="TextBox 38"/>
          <p:cNvSpPr txBox="1"/>
          <p:nvPr/>
        </p:nvSpPr>
        <p:spPr>
          <a:xfrm>
            <a:off x="10334611" y="1690688"/>
            <a:ext cx="961866" cy="369332"/>
          </a:xfrm>
          <a:prstGeom prst="rect">
            <a:avLst/>
          </a:prstGeom>
          <a:noFill/>
        </p:spPr>
        <p:txBody>
          <a:bodyPr wrap="none" rtlCol="0">
            <a:spAutoFit/>
          </a:bodyPr>
          <a:lstStyle/>
          <a:p>
            <a:r>
              <a:rPr lang="en-US" dirty="0"/>
              <a:t>Burrows</a:t>
            </a:r>
          </a:p>
        </p:txBody>
      </p:sp>
      <p:sp>
        <p:nvSpPr>
          <p:cNvPr id="40" name="TextBox 39"/>
          <p:cNvSpPr txBox="1"/>
          <p:nvPr/>
        </p:nvSpPr>
        <p:spPr>
          <a:xfrm>
            <a:off x="8460050" y="1690688"/>
            <a:ext cx="1169038" cy="369332"/>
          </a:xfrm>
          <a:prstGeom prst="rect">
            <a:avLst/>
          </a:prstGeom>
          <a:noFill/>
        </p:spPr>
        <p:txBody>
          <a:bodyPr wrap="none" rtlCol="0">
            <a:spAutoFit/>
          </a:bodyPr>
          <a:lstStyle/>
          <a:p>
            <a:r>
              <a:rPr lang="en-US" dirty="0"/>
              <a:t>Sills-Taylor</a:t>
            </a:r>
          </a:p>
        </p:txBody>
      </p:sp>
      <p:sp>
        <p:nvSpPr>
          <p:cNvPr id="41" name="TextBox 40"/>
          <p:cNvSpPr txBox="1"/>
          <p:nvPr/>
        </p:nvSpPr>
        <p:spPr>
          <a:xfrm>
            <a:off x="6693008" y="1667851"/>
            <a:ext cx="1326966" cy="369332"/>
          </a:xfrm>
          <a:prstGeom prst="rect">
            <a:avLst/>
          </a:prstGeom>
          <a:noFill/>
        </p:spPr>
        <p:txBody>
          <a:bodyPr wrap="none" rtlCol="0">
            <a:spAutoFit/>
          </a:bodyPr>
          <a:lstStyle/>
          <a:p>
            <a:r>
              <a:rPr lang="en-US" dirty="0" err="1"/>
              <a:t>Kain</a:t>
            </a:r>
            <a:r>
              <a:rPr lang="en-US" dirty="0"/>
              <a:t>–Fritsch</a:t>
            </a:r>
          </a:p>
        </p:txBody>
      </p:sp>
      <p:sp>
        <p:nvSpPr>
          <p:cNvPr id="42" name="TextBox 41"/>
          <p:cNvSpPr txBox="1"/>
          <p:nvPr/>
        </p:nvSpPr>
        <p:spPr>
          <a:xfrm>
            <a:off x="5184079" y="1690688"/>
            <a:ext cx="982577" cy="369332"/>
          </a:xfrm>
          <a:prstGeom prst="rect">
            <a:avLst/>
          </a:prstGeom>
          <a:noFill/>
        </p:spPr>
        <p:txBody>
          <a:bodyPr wrap="none" rtlCol="0">
            <a:spAutoFit/>
          </a:bodyPr>
          <a:lstStyle/>
          <a:p>
            <a:r>
              <a:rPr lang="en-US" dirty="0"/>
              <a:t>Fr</a:t>
            </a:r>
            <a:r>
              <a:rPr lang="fr-CA" dirty="0"/>
              <a:t>é</a:t>
            </a:r>
            <a:r>
              <a:rPr lang="en-US" dirty="0" err="1"/>
              <a:t>nette</a:t>
            </a:r>
            <a:endParaRPr lang="en-US" dirty="0"/>
          </a:p>
        </p:txBody>
      </p:sp>
      <p:sp>
        <p:nvSpPr>
          <p:cNvPr id="43" name="TextBox 42"/>
          <p:cNvSpPr txBox="1"/>
          <p:nvPr/>
        </p:nvSpPr>
        <p:spPr>
          <a:xfrm rot="16200000">
            <a:off x="3598340" y="2575292"/>
            <a:ext cx="1841145" cy="646331"/>
          </a:xfrm>
          <a:prstGeom prst="rect">
            <a:avLst/>
          </a:prstGeom>
          <a:noFill/>
        </p:spPr>
        <p:txBody>
          <a:bodyPr wrap="none" rtlCol="0">
            <a:spAutoFit/>
          </a:bodyPr>
          <a:lstStyle/>
          <a:p>
            <a:r>
              <a:rPr lang="fr-CA" dirty="0" err="1"/>
              <a:t>Calibrated</a:t>
            </a:r>
            <a:endParaRPr lang="fr-CA" dirty="0"/>
          </a:p>
          <a:p>
            <a:r>
              <a:rPr lang="fr-CA" dirty="0" err="1"/>
              <a:t>Prob</a:t>
            </a:r>
            <a:r>
              <a:rPr lang="fr-CA" dirty="0"/>
              <a:t>. of Lightning</a:t>
            </a:r>
            <a:endParaRPr lang="en-US" dirty="0"/>
          </a:p>
        </p:txBody>
      </p:sp>
      <p:sp>
        <p:nvSpPr>
          <p:cNvPr id="44" name="TextBox 43"/>
          <p:cNvSpPr txBox="1"/>
          <p:nvPr/>
        </p:nvSpPr>
        <p:spPr>
          <a:xfrm rot="16200000">
            <a:off x="3459841" y="4451577"/>
            <a:ext cx="1841145" cy="923330"/>
          </a:xfrm>
          <a:prstGeom prst="rect">
            <a:avLst/>
          </a:prstGeom>
          <a:noFill/>
        </p:spPr>
        <p:txBody>
          <a:bodyPr wrap="none" rtlCol="0">
            <a:spAutoFit/>
          </a:bodyPr>
          <a:lstStyle/>
          <a:p>
            <a:r>
              <a:rPr lang="fr-CA" dirty="0" err="1"/>
              <a:t>Smoothed</a:t>
            </a:r>
            <a:r>
              <a:rPr lang="fr-CA" dirty="0"/>
              <a:t> </a:t>
            </a:r>
          </a:p>
          <a:p>
            <a:r>
              <a:rPr lang="fr-CA" dirty="0"/>
              <a:t>&amp; </a:t>
            </a:r>
            <a:r>
              <a:rPr lang="fr-CA" dirty="0" err="1"/>
              <a:t>Calibrated</a:t>
            </a:r>
            <a:endParaRPr lang="fr-CA" dirty="0"/>
          </a:p>
          <a:p>
            <a:r>
              <a:rPr lang="fr-CA" dirty="0" err="1"/>
              <a:t>Prob</a:t>
            </a:r>
            <a:r>
              <a:rPr lang="fr-CA" dirty="0"/>
              <a:t>. of Lightning</a:t>
            </a:r>
            <a:endParaRPr lang="en-US" dirty="0"/>
          </a:p>
        </p:txBody>
      </p:sp>
      <p:sp>
        <p:nvSpPr>
          <p:cNvPr id="50" name="TextBox 49"/>
          <p:cNvSpPr txBox="1"/>
          <p:nvPr/>
        </p:nvSpPr>
        <p:spPr>
          <a:xfrm>
            <a:off x="5965475" y="2060020"/>
            <a:ext cx="593432" cy="369332"/>
          </a:xfrm>
          <a:prstGeom prst="rect">
            <a:avLst/>
          </a:prstGeom>
          <a:noFill/>
        </p:spPr>
        <p:txBody>
          <a:bodyPr wrap="none" rtlCol="0">
            <a:spAutoFit/>
          </a:bodyPr>
          <a:lstStyle/>
          <a:p>
            <a:r>
              <a:rPr lang="en-US" dirty="0">
                <a:solidFill>
                  <a:schemeClr val="accent5"/>
                </a:solidFill>
              </a:rPr>
              <a:t>0.91</a:t>
            </a:r>
          </a:p>
        </p:txBody>
      </p:sp>
      <p:sp>
        <p:nvSpPr>
          <p:cNvPr id="51" name="TextBox 50"/>
          <p:cNvSpPr txBox="1"/>
          <p:nvPr/>
        </p:nvSpPr>
        <p:spPr>
          <a:xfrm>
            <a:off x="7646580" y="2039089"/>
            <a:ext cx="593432" cy="369332"/>
          </a:xfrm>
          <a:prstGeom prst="rect">
            <a:avLst/>
          </a:prstGeom>
          <a:noFill/>
        </p:spPr>
        <p:txBody>
          <a:bodyPr wrap="none" rtlCol="0">
            <a:spAutoFit/>
          </a:bodyPr>
          <a:lstStyle/>
          <a:p>
            <a:r>
              <a:rPr lang="en-US" dirty="0">
                <a:solidFill>
                  <a:schemeClr val="accent5"/>
                </a:solidFill>
              </a:rPr>
              <a:t>0.77</a:t>
            </a:r>
          </a:p>
        </p:txBody>
      </p:sp>
      <p:sp>
        <p:nvSpPr>
          <p:cNvPr id="52" name="TextBox 51"/>
          <p:cNvSpPr txBox="1"/>
          <p:nvPr/>
        </p:nvSpPr>
        <p:spPr>
          <a:xfrm>
            <a:off x="9318656" y="2033932"/>
            <a:ext cx="593432" cy="369332"/>
          </a:xfrm>
          <a:prstGeom prst="rect">
            <a:avLst/>
          </a:prstGeom>
          <a:noFill/>
        </p:spPr>
        <p:txBody>
          <a:bodyPr wrap="none" rtlCol="0">
            <a:spAutoFit/>
          </a:bodyPr>
          <a:lstStyle/>
          <a:p>
            <a:r>
              <a:rPr lang="en-US" dirty="0">
                <a:solidFill>
                  <a:schemeClr val="accent5"/>
                </a:solidFill>
              </a:rPr>
              <a:t>0.82</a:t>
            </a:r>
          </a:p>
        </p:txBody>
      </p:sp>
      <p:sp>
        <p:nvSpPr>
          <p:cNvPr id="53" name="TextBox 52"/>
          <p:cNvSpPr txBox="1"/>
          <p:nvPr/>
        </p:nvSpPr>
        <p:spPr>
          <a:xfrm>
            <a:off x="10999761" y="2060020"/>
            <a:ext cx="593432" cy="369332"/>
          </a:xfrm>
          <a:prstGeom prst="rect">
            <a:avLst/>
          </a:prstGeom>
          <a:noFill/>
        </p:spPr>
        <p:txBody>
          <a:bodyPr wrap="none" rtlCol="0">
            <a:spAutoFit/>
          </a:bodyPr>
          <a:lstStyle/>
          <a:p>
            <a:r>
              <a:rPr lang="en-US" dirty="0">
                <a:solidFill>
                  <a:schemeClr val="accent5"/>
                </a:solidFill>
              </a:rPr>
              <a:t>0.80</a:t>
            </a:r>
          </a:p>
        </p:txBody>
      </p:sp>
      <p:sp>
        <p:nvSpPr>
          <p:cNvPr id="54" name="TextBox 53"/>
          <p:cNvSpPr txBox="1"/>
          <p:nvPr/>
        </p:nvSpPr>
        <p:spPr>
          <a:xfrm>
            <a:off x="5965475" y="4157271"/>
            <a:ext cx="593432" cy="369332"/>
          </a:xfrm>
          <a:prstGeom prst="rect">
            <a:avLst/>
          </a:prstGeom>
          <a:noFill/>
        </p:spPr>
        <p:txBody>
          <a:bodyPr wrap="none" rtlCol="0">
            <a:spAutoFit/>
          </a:bodyPr>
          <a:lstStyle/>
          <a:p>
            <a:pPr algn="r"/>
            <a:r>
              <a:rPr lang="en-US" dirty="0">
                <a:solidFill>
                  <a:schemeClr val="accent5"/>
                </a:solidFill>
              </a:rPr>
              <a:t>0.93</a:t>
            </a:r>
          </a:p>
        </p:txBody>
      </p:sp>
      <p:sp>
        <p:nvSpPr>
          <p:cNvPr id="55" name="TextBox 54"/>
          <p:cNvSpPr txBox="1"/>
          <p:nvPr/>
        </p:nvSpPr>
        <p:spPr>
          <a:xfrm>
            <a:off x="7646580" y="4157271"/>
            <a:ext cx="593432" cy="369332"/>
          </a:xfrm>
          <a:prstGeom prst="rect">
            <a:avLst/>
          </a:prstGeom>
          <a:noFill/>
        </p:spPr>
        <p:txBody>
          <a:bodyPr wrap="none" rtlCol="0">
            <a:spAutoFit/>
          </a:bodyPr>
          <a:lstStyle/>
          <a:p>
            <a:r>
              <a:rPr lang="en-US" dirty="0">
                <a:solidFill>
                  <a:schemeClr val="accent5"/>
                </a:solidFill>
              </a:rPr>
              <a:t>0.93</a:t>
            </a:r>
          </a:p>
        </p:txBody>
      </p:sp>
      <p:sp>
        <p:nvSpPr>
          <p:cNvPr id="56" name="TextBox 55"/>
          <p:cNvSpPr txBox="1"/>
          <p:nvPr/>
        </p:nvSpPr>
        <p:spPr>
          <a:xfrm>
            <a:off x="9318656" y="4157271"/>
            <a:ext cx="593432" cy="369332"/>
          </a:xfrm>
          <a:prstGeom prst="rect">
            <a:avLst/>
          </a:prstGeom>
          <a:noFill/>
        </p:spPr>
        <p:txBody>
          <a:bodyPr wrap="none" rtlCol="0">
            <a:spAutoFit/>
          </a:bodyPr>
          <a:lstStyle/>
          <a:p>
            <a:r>
              <a:rPr lang="en-US" dirty="0">
                <a:solidFill>
                  <a:schemeClr val="accent5"/>
                </a:solidFill>
              </a:rPr>
              <a:t>0.91</a:t>
            </a:r>
          </a:p>
        </p:txBody>
      </p:sp>
      <p:sp>
        <p:nvSpPr>
          <p:cNvPr id="57" name="TextBox 56"/>
          <p:cNvSpPr txBox="1"/>
          <p:nvPr/>
        </p:nvSpPr>
        <p:spPr>
          <a:xfrm>
            <a:off x="10999761" y="4157271"/>
            <a:ext cx="593432" cy="369332"/>
          </a:xfrm>
          <a:prstGeom prst="rect">
            <a:avLst/>
          </a:prstGeom>
          <a:noFill/>
        </p:spPr>
        <p:txBody>
          <a:bodyPr wrap="none" rtlCol="0">
            <a:spAutoFit/>
          </a:bodyPr>
          <a:lstStyle/>
          <a:p>
            <a:r>
              <a:rPr lang="en-US" dirty="0">
                <a:solidFill>
                  <a:schemeClr val="accent5"/>
                </a:solidFill>
              </a:rPr>
              <a:t>0.92</a:t>
            </a:r>
          </a:p>
        </p:txBody>
      </p:sp>
      <p:sp>
        <p:nvSpPr>
          <p:cNvPr id="58" name="Rectangle 57"/>
          <p:cNvSpPr/>
          <p:nvPr/>
        </p:nvSpPr>
        <p:spPr>
          <a:xfrm>
            <a:off x="177373" y="5263477"/>
            <a:ext cx="3580257" cy="954107"/>
          </a:xfrm>
          <a:prstGeom prst="rect">
            <a:avLst/>
          </a:prstGeom>
          <a:ln>
            <a:solidFill>
              <a:schemeClr val="tx1"/>
            </a:solidFill>
          </a:ln>
        </p:spPr>
        <p:txBody>
          <a:bodyPr wrap="square">
            <a:spAutoFit/>
          </a:bodyPr>
          <a:lstStyle/>
          <a:p>
            <a:r>
              <a:rPr lang="en-US" sz="1400" dirty="0"/>
              <a:t>Forecasts shown: 1200 UTC +12 h 12 Jul 2015</a:t>
            </a:r>
          </a:p>
          <a:p>
            <a:r>
              <a:rPr lang="en-US" sz="1400" dirty="0"/>
              <a:t>Observations (not shown): Lightning detected by CLDN within 25km radius</a:t>
            </a:r>
          </a:p>
          <a:p>
            <a:r>
              <a:rPr lang="en-US" sz="1400" dirty="0">
                <a:solidFill>
                  <a:schemeClr val="accent5"/>
                </a:solidFill>
              </a:rPr>
              <a:t>ROC-AUC statistics</a:t>
            </a:r>
            <a:r>
              <a:rPr lang="en-US" sz="1400" dirty="0"/>
              <a:t> for August-September 2015</a:t>
            </a:r>
          </a:p>
        </p:txBody>
      </p:sp>
      <p:sp>
        <p:nvSpPr>
          <p:cNvPr id="59" name="Rectangle 58"/>
          <p:cNvSpPr/>
          <p:nvPr/>
        </p:nvSpPr>
        <p:spPr>
          <a:xfrm>
            <a:off x="166847" y="6304679"/>
            <a:ext cx="11186953" cy="523220"/>
          </a:xfrm>
          <a:prstGeom prst="rect">
            <a:avLst/>
          </a:prstGeom>
        </p:spPr>
        <p:txBody>
          <a:bodyPr wrap="square">
            <a:spAutoFit/>
          </a:bodyPr>
          <a:lstStyle/>
          <a:p>
            <a:r>
              <a:rPr lang="en-US" sz="1400" dirty="0"/>
              <a:t>[1] Brunet, D., Sills, D., &amp; Driedger, N. (2019). On the Evaluation of Probabilistic Thunderstorm Forecasts and the Automated Generation of Thunderstorm Threat Areas during Environment Canada Pan Am Science Showcase, </a:t>
            </a:r>
            <a:r>
              <a:rPr lang="en-US" sz="1400" i="1" dirty="0"/>
              <a:t>Weather and Forecasting</a:t>
            </a:r>
            <a:r>
              <a:rPr lang="en-US" sz="1400" dirty="0"/>
              <a:t>, </a:t>
            </a:r>
            <a:r>
              <a:rPr lang="en-US" sz="1400" i="1" dirty="0"/>
              <a:t>34</a:t>
            </a:r>
            <a:r>
              <a:rPr lang="en-US" sz="1400" dirty="0"/>
              <a:t>(5), 1295-1319.</a:t>
            </a:r>
          </a:p>
        </p:txBody>
      </p:sp>
      <p:sp>
        <p:nvSpPr>
          <p:cNvPr id="60" name="TextBox 59"/>
          <p:cNvSpPr txBox="1"/>
          <p:nvPr/>
        </p:nvSpPr>
        <p:spPr>
          <a:xfrm>
            <a:off x="5352201" y="1354469"/>
            <a:ext cx="646331" cy="369332"/>
          </a:xfrm>
          <a:prstGeom prst="rect">
            <a:avLst/>
          </a:prstGeom>
          <a:noFill/>
        </p:spPr>
        <p:txBody>
          <a:bodyPr wrap="none" rtlCol="0">
            <a:spAutoFit/>
          </a:bodyPr>
          <a:lstStyle/>
          <a:p>
            <a:r>
              <a:rPr lang="en-US" dirty="0"/>
              <a:t>REPS</a:t>
            </a:r>
          </a:p>
        </p:txBody>
      </p:sp>
      <p:sp>
        <p:nvSpPr>
          <p:cNvPr id="61" name="TextBox 60"/>
          <p:cNvSpPr txBox="1"/>
          <p:nvPr/>
        </p:nvSpPr>
        <p:spPr>
          <a:xfrm>
            <a:off x="8653515" y="1373544"/>
            <a:ext cx="676788" cy="369332"/>
          </a:xfrm>
          <a:prstGeom prst="rect">
            <a:avLst/>
          </a:prstGeom>
          <a:noFill/>
        </p:spPr>
        <p:txBody>
          <a:bodyPr wrap="none" rtlCol="0">
            <a:spAutoFit/>
          </a:bodyPr>
          <a:lstStyle/>
          <a:p>
            <a:r>
              <a:rPr lang="en-US" dirty="0"/>
              <a:t>RDPS</a:t>
            </a:r>
          </a:p>
        </p:txBody>
      </p:sp>
      <p:cxnSp>
        <p:nvCxnSpPr>
          <p:cNvPr id="63" name="Straight Arrow Connector 62"/>
          <p:cNvCxnSpPr/>
          <p:nvPr/>
        </p:nvCxnSpPr>
        <p:spPr>
          <a:xfrm flipV="1">
            <a:off x="6508657" y="1670419"/>
            <a:ext cx="4985875" cy="2122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4763794" y="1683818"/>
            <a:ext cx="1744863" cy="137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334997" y="3789081"/>
            <a:ext cx="684803" cy="369332"/>
          </a:xfrm>
          <a:prstGeom prst="rect">
            <a:avLst/>
          </a:prstGeom>
          <a:noFill/>
        </p:spPr>
        <p:txBody>
          <a:bodyPr wrap="none" rtlCol="0">
            <a:spAutoFit/>
          </a:bodyPr>
          <a:lstStyle/>
          <a:p>
            <a:r>
              <a:rPr lang="en-US" dirty="0"/>
              <a:t>Input</a:t>
            </a:r>
          </a:p>
        </p:txBody>
      </p:sp>
      <p:cxnSp>
        <p:nvCxnSpPr>
          <p:cNvPr id="69" name="Straight Arrow Connector 68"/>
          <p:cNvCxnSpPr>
            <a:stCxn id="68" idx="0"/>
          </p:cNvCxnSpPr>
          <p:nvPr/>
        </p:nvCxnSpPr>
        <p:spPr>
          <a:xfrm flipH="1" flipV="1">
            <a:off x="2611102" y="3368666"/>
            <a:ext cx="66297" cy="420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1116641" y="6459171"/>
            <a:ext cx="1075359" cy="369332"/>
          </a:xfrm>
          <a:prstGeom prst="rect">
            <a:avLst/>
          </a:prstGeom>
          <a:noFill/>
        </p:spPr>
        <p:txBody>
          <a:bodyPr wrap="none" rtlCol="0">
            <a:spAutoFit/>
          </a:bodyPr>
          <a:lstStyle/>
          <a:p>
            <a:r>
              <a:rPr lang="en-US" cap="small" dirty="0"/>
              <a:t>D. Brunet</a:t>
            </a:r>
          </a:p>
        </p:txBody>
      </p:sp>
      <p:sp>
        <p:nvSpPr>
          <p:cNvPr id="4" name="TextBox 3">
            <a:extLst>
              <a:ext uri="{FF2B5EF4-FFF2-40B4-BE49-F238E27FC236}">
                <a16:creationId xmlns:a16="http://schemas.microsoft.com/office/drawing/2014/main" id="{C1F749E2-26A4-D241-B6E1-AC75B1FCDE50}"/>
              </a:ext>
            </a:extLst>
          </p:cNvPr>
          <p:cNvSpPr txBox="1"/>
          <p:nvPr/>
        </p:nvSpPr>
        <p:spPr>
          <a:xfrm>
            <a:off x="0" y="0"/>
            <a:ext cx="2944167" cy="369332"/>
          </a:xfrm>
          <a:prstGeom prst="rect">
            <a:avLst/>
          </a:prstGeom>
          <a:solidFill>
            <a:schemeClr val="tx2"/>
          </a:solidFill>
        </p:spPr>
        <p:txBody>
          <a:bodyPr wrap="square" rtlCol="0">
            <a:spAutoFit/>
          </a:bodyPr>
          <a:lstStyle/>
          <a:p>
            <a:pPr marL="228600"/>
            <a:r>
              <a:rPr lang="en-US" dirty="0">
                <a:solidFill>
                  <a:schemeClr val="bg1"/>
                </a:solidFill>
              </a:rPr>
              <a:t>DOMINIQUE BRUNET</a:t>
            </a:r>
          </a:p>
        </p:txBody>
      </p:sp>
    </p:spTree>
    <p:extLst>
      <p:ext uri="{BB962C8B-B14F-4D97-AF65-F5344CB8AC3E}">
        <p14:creationId xmlns:p14="http://schemas.microsoft.com/office/powerpoint/2010/main" val="1495322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Physics-informed/Explainable AI</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393" y="1690688"/>
            <a:ext cx="4732439" cy="4525963"/>
          </a:xfrm>
          <a:prstGeom prst="rect">
            <a:avLst/>
          </a:prstGeom>
        </p:spPr>
      </p:pic>
      <p:cxnSp>
        <p:nvCxnSpPr>
          <p:cNvPr id="6" name="Straight Arrow Connector 5"/>
          <p:cNvCxnSpPr/>
          <p:nvPr/>
        </p:nvCxnSpPr>
        <p:spPr>
          <a:xfrm flipV="1">
            <a:off x="2057533" y="4234555"/>
            <a:ext cx="792088"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5316" y="4522587"/>
            <a:ext cx="1223412" cy="369332"/>
          </a:xfrm>
          <a:prstGeom prst="rect">
            <a:avLst/>
          </a:prstGeom>
          <a:noFill/>
        </p:spPr>
        <p:txBody>
          <a:bodyPr wrap="none" rtlCol="0">
            <a:spAutoFit/>
          </a:bodyPr>
          <a:lstStyle/>
          <a:p>
            <a:r>
              <a:rPr lang="en-US" dirty="0"/>
              <a:t>Predictors</a:t>
            </a:r>
          </a:p>
        </p:txBody>
      </p:sp>
      <p:sp>
        <p:nvSpPr>
          <p:cNvPr id="8" name="TextBox 7"/>
          <p:cNvSpPr txBox="1"/>
          <p:nvPr/>
        </p:nvSpPr>
        <p:spPr>
          <a:xfrm>
            <a:off x="3425685" y="4378571"/>
            <a:ext cx="1402948" cy="369332"/>
          </a:xfrm>
          <a:prstGeom prst="rect">
            <a:avLst/>
          </a:prstGeom>
          <a:noFill/>
        </p:spPr>
        <p:txBody>
          <a:bodyPr wrap="none" rtlCol="0">
            <a:spAutoFit/>
          </a:bodyPr>
          <a:lstStyle/>
          <a:p>
            <a:r>
              <a:rPr lang="en-US" dirty="0" err="1"/>
              <a:t>Predictands</a:t>
            </a:r>
            <a:endParaRPr lang="en-US" dirty="0"/>
          </a:p>
        </p:txBody>
      </p:sp>
      <p:cxnSp>
        <p:nvCxnSpPr>
          <p:cNvPr id="9" name="Straight Arrow Connector 8"/>
          <p:cNvCxnSpPr/>
          <p:nvPr/>
        </p:nvCxnSpPr>
        <p:spPr>
          <a:xfrm>
            <a:off x="4186155" y="4707253"/>
            <a:ext cx="701474" cy="4218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789972" y="4161124"/>
            <a:ext cx="3106867" cy="461665"/>
          </a:xfrm>
          <a:prstGeom prst="rect">
            <a:avLst/>
          </a:prstGeom>
          <a:solidFill>
            <a:schemeClr val="tx1"/>
          </a:solidFill>
          <a:ln>
            <a:solidFill>
              <a:schemeClr val="tx1"/>
            </a:solidFill>
          </a:ln>
        </p:spPr>
        <p:txBody>
          <a:bodyPr wrap="square">
            <a:spAutoFit/>
          </a:bodyPr>
          <a:lstStyle/>
          <a:p>
            <a:r>
              <a:rPr lang="en-US" sz="2400" b="1" dirty="0">
                <a:solidFill>
                  <a:schemeClr val="bg1">
                    <a:lumMod val="85000"/>
                  </a:schemeClr>
                </a:solidFill>
              </a:rPr>
              <a:t>No more AI black box!</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041379" y="2395743"/>
                <a:ext cx="2415935" cy="45489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041379" y="2395743"/>
                <a:ext cx="2415935" cy="454892"/>
              </a:xfrm>
              <a:prstGeom prst="rect">
                <a:avLst/>
              </a:prstGeom>
              <a:blipFill>
                <a:blip r:embed="rId3"/>
                <a:stretch>
                  <a:fillRect b="-17333"/>
                </a:stretch>
              </a:blipFill>
            </p:spPr>
            <p:txBody>
              <a:bodyPr/>
              <a:lstStyle/>
              <a:p>
                <a:r>
                  <a:rPr lang="en-US">
                    <a:noFill/>
                  </a:rPr>
                  <a:t> </a:t>
                </a:r>
              </a:p>
            </p:txBody>
          </p:sp>
        </mc:Fallback>
      </mc:AlternateContent>
      <p:cxnSp>
        <p:nvCxnSpPr>
          <p:cNvPr id="11" name="Straight Arrow Connector 10"/>
          <p:cNvCxnSpPr/>
          <p:nvPr/>
        </p:nvCxnSpPr>
        <p:spPr>
          <a:xfrm flipV="1">
            <a:off x="7337218" y="2865376"/>
            <a:ext cx="280219" cy="4129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96412" y="3232010"/>
            <a:ext cx="1778372" cy="369332"/>
          </a:xfrm>
          <a:prstGeom prst="rect">
            <a:avLst/>
          </a:prstGeom>
          <a:noFill/>
        </p:spPr>
        <p:txBody>
          <a:bodyPr wrap="none" rtlCol="0">
            <a:spAutoFit/>
          </a:bodyPr>
          <a:lstStyle/>
          <a:p>
            <a:r>
              <a:rPr lang="en-US" dirty="0"/>
              <a:t>Observed output</a:t>
            </a:r>
          </a:p>
        </p:txBody>
      </p:sp>
      <p:cxnSp>
        <p:nvCxnSpPr>
          <p:cNvPr id="13" name="Straight Arrow Connector 12"/>
          <p:cNvCxnSpPr/>
          <p:nvPr/>
        </p:nvCxnSpPr>
        <p:spPr>
          <a:xfrm flipH="1" flipV="1">
            <a:off x="8782559" y="2865376"/>
            <a:ext cx="177557" cy="3096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8344171" y="2074446"/>
            <a:ext cx="104092" cy="393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37218" y="1753893"/>
            <a:ext cx="2679131" cy="369332"/>
          </a:xfrm>
          <a:prstGeom prst="rect">
            <a:avLst/>
          </a:prstGeom>
          <a:noFill/>
        </p:spPr>
        <p:txBody>
          <a:bodyPr wrap="none" rtlCol="0">
            <a:spAutoFit/>
          </a:bodyPr>
          <a:lstStyle/>
          <a:p>
            <a:r>
              <a:rPr lang="en-US" dirty="0"/>
              <a:t>Physics-informed AI model</a:t>
            </a:r>
          </a:p>
        </p:txBody>
      </p:sp>
      <p:sp>
        <p:nvSpPr>
          <p:cNvPr id="16" name="TextBox 15"/>
          <p:cNvSpPr txBox="1"/>
          <p:nvPr/>
        </p:nvSpPr>
        <p:spPr>
          <a:xfrm>
            <a:off x="8772511" y="3232010"/>
            <a:ext cx="684803" cy="369332"/>
          </a:xfrm>
          <a:prstGeom prst="rect">
            <a:avLst/>
          </a:prstGeom>
          <a:noFill/>
        </p:spPr>
        <p:txBody>
          <a:bodyPr wrap="none" rtlCol="0">
            <a:spAutoFit/>
          </a:bodyPr>
          <a:lstStyle/>
          <a:p>
            <a:r>
              <a:rPr lang="en-US" dirty="0"/>
              <a:t>Input</a:t>
            </a:r>
          </a:p>
        </p:txBody>
      </p:sp>
      <p:sp>
        <p:nvSpPr>
          <p:cNvPr id="5" name="TextBox 4"/>
          <p:cNvSpPr txBox="1"/>
          <p:nvPr/>
        </p:nvSpPr>
        <p:spPr>
          <a:xfrm>
            <a:off x="5978715" y="4707253"/>
            <a:ext cx="5359416" cy="1200329"/>
          </a:xfrm>
          <a:prstGeom prst="rect">
            <a:avLst/>
          </a:prstGeom>
          <a:noFill/>
        </p:spPr>
        <p:txBody>
          <a:bodyPr wrap="none" rtlCol="0">
            <a:spAutoFit/>
          </a:bodyPr>
          <a:lstStyle/>
          <a:p>
            <a:pPr marL="285750" indent="-285750">
              <a:buFontTx/>
              <a:buChar char="-"/>
            </a:pPr>
            <a:r>
              <a:rPr lang="en-US" dirty="0"/>
              <a:t>Physics-informed AI</a:t>
            </a:r>
          </a:p>
          <a:p>
            <a:pPr marL="285750" indent="-285750">
              <a:buFontTx/>
              <a:buChar char="-"/>
            </a:pPr>
            <a:r>
              <a:rPr lang="en-US" dirty="0"/>
              <a:t>Why a prediction was made? Why not another one?</a:t>
            </a:r>
          </a:p>
          <a:p>
            <a:pPr marL="285750" indent="-285750">
              <a:buFontTx/>
              <a:buChar char="-"/>
            </a:pPr>
            <a:r>
              <a:rPr lang="en-US" dirty="0"/>
              <a:t>What is the confidence in the prediction?</a:t>
            </a:r>
          </a:p>
          <a:p>
            <a:pPr marL="285750" indent="-285750">
              <a:buFontTx/>
              <a:buChar char="-"/>
            </a:pPr>
            <a:r>
              <a:rPr lang="en-US" dirty="0"/>
              <a:t>For what types of events the AI succeeds/fails?</a:t>
            </a:r>
          </a:p>
        </p:txBody>
      </p:sp>
      <p:sp>
        <p:nvSpPr>
          <p:cNvPr id="17" name="TextBox 16"/>
          <p:cNvSpPr txBox="1"/>
          <p:nvPr/>
        </p:nvSpPr>
        <p:spPr>
          <a:xfrm>
            <a:off x="2645856" y="6397027"/>
            <a:ext cx="6900287" cy="369332"/>
          </a:xfrm>
          <a:prstGeom prst="rect">
            <a:avLst/>
          </a:prstGeom>
          <a:noFill/>
        </p:spPr>
        <p:txBody>
          <a:bodyPr wrap="none" rtlCol="0">
            <a:spAutoFit/>
          </a:bodyPr>
          <a:lstStyle/>
          <a:p>
            <a:pPr marL="285750" indent="-285750">
              <a:buFont typeface="Wingdings" panose="05000000000000000000" pitchFamily="2" charset="2"/>
              <a:buChar char="Ø"/>
            </a:pPr>
            <a:r>
              <a:rPr lang="en-US" i="1" dirty="0"/>
              <a:t>Domain knowledge expertise needed to design physical constraints </a:t>
            </a:r>
          </a:p>
        </p:txBody>
      </p:sp>
      <p:sp>
        <p:nvSpPr>
          <p:cNvPr id="18" name="Rectangle 17"/>
          <p:cNvSpPr/>
          <p:nvPr/>
        </p:nvSpPr>
        <p:spPr>
          <a:xfrm>
            <a:off x="11116641" y="6459172"/>
            <a:ext cx="1075359" cy="369332"/>
          </a:xfrm>
          <a:prstGeom prst="rect">
            <a:avLst/>
          </a:prstGeom>
        </p:spPr>
        <p:txBody>
          <a:bodyPr wrap="none">
            <a:spAutoFit/>
          </a:bodyPr>
          <a:lstStyle/>
          <a:p>
            <a:r>
              <a:rPr lang="en-US" cap="small" dirty="0"/>
              <a:t>D. Brunet</a:t>
            </a:r>
          </a:p>
        </p:txBody>
      </p:sp>
      <p:sp>
        <p:nvSpPr>
          <p:cNvPr id="19" name="TextBox 18">
            <a:extLst>
              <a:ext uri="{FF2B5EF4-FFF2-40B4-BE49-F238E27FC236}">
                <a16:creationId xmlns:a16="http://schemas.microsoft.com/office/drawing/2014/main" id="{A93011C6-4AB3-7B40-9E86-59C4EBB5B7AB}"/>
              </a:ext>
            </a:extLst>
          </p:cNvPr>
          <p:cNvSpPr txBox="1"/>
          <p:nvPr/>
        </p:nvSpPr>
        <p:spPr>
          <a:xfrm>
            <a:off x="0" y="0"/>
            <a:ext cx="2944167" cy="369332"/>
          </a:xfrm>
          <a:prstGeom prst="rect">
            <a:avLst/>
          </a:prstGeom>
          <a:solidFill>
            <a:schemeClr val="tx2"/>
          </a:solidFill>
        </p:spPr>
        <p:txBody>
          <a:bodyPr wrap="square" rtlCol="0">
            <a:spAutoFit/>
          </a:bodyPr>
          <a:lstStyle/>
          <a:p>
            <a:pPr marL="228600"/>
            <a:r>
              <a:rPr lang="en-US" dirty="0">
                <a:solidFill>
                  <a:schemeClr val="bg1"/>
                </a:solidFill>
              </a:rPr>
              <a:t>DOMINIQUE BRUNET</a:t>
            </a:r>
          </a:p>
        </p:txBody>
      </p:sp>
    </p:spTree>
    <p:extLst>
      <p:ext uri="{BB962C8B-B14F-4D97-AF65-F5344CB8AC3E}">
        <p14:creationId xmlns:p14="http://schemas.microsoft.com/office/powerpoint/2010/main" val="856971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1017764" y="335806"/>
            <a:ext cx="10519954" cy="2573782"/>
          </a:xfrm>
          <a:prstGeom prst="rect">
            <a:avLst/>
          </a:prstGeom>
          <a:noFill/>
        </p:spPr>
        <p:txBody>
          <a:bodyPr wrap="square" rtlCol="0">
            <a:spAutoFit/>
          </a:bodyPr>
          <a:lstStyle/>
          <a:p>
            <a:pPr algn="ctr">
              <a:lnSpc>
                <a:spcPts val="2000"/>
              </a:lnSpc>
            </a:pPr>
            <a:r>
              <a:rPr lang="en-US" sz="2400" b="1" dirty="0">
                <a:solidFill>
                  <a:schemeClr val="accent1"/>
                </a:solidFill>
              </a:rPr>
              <a:t>Departmental Mandate</a:t>
            </a:r>
          </a:p>
          <a:p>
            <a:pPr algn="ctr">
              <a:lnSpc>
                <a:spcPts val="2500"/>
              </a:lnSpc>
            </a:pPr>
            <a:endParaRPr lang="en-US" sz="2400" b="1" dirty="0">
              <a:solidFill>
                <a:schemeClr val="accent1"/>
              </a:solidFill>
            </a:endParaRPr>
          </a:p>
          <a:p>
            <a:pPr>
              <a:lnSpc>
                <a:spcPts val="2500"/>
              </a:lnSpc>
            </a:pPr>
            <a:r>
              <a:rPr lang="en-CA" sz="2000" dirty="0">
                <a:solidFill>
                  <a:schemeClr val="accent1"/>
                </a:solidFill>
              </a:rPr>
              <a:t>ECCC’s core responsibility </a:t>
            </a:r>
            <a:r>
              <a:rPr lang="en-CA" sz="2000" dirty="0"/>
              <a:t>is to </a:t>
            </a:r>
            <a:r>
              <a:rPr lang="en-CA" sz="2000" i="1" dirty="0"/>
              <a:t>“monitor weather, [...] provide forecasts, information and warnings to the Canadian public, [...] conduct research, develop and maintain computer-based models for predicting weather, and collaborate [...] with other national meteorological services and with international organizations</a:t>
            </a:r>
            <a:r>
              <a:rPr lang="en-CA" sz="2000" dirty="0"/>
              <a:t>”</a:t>
            </a:r>
          </a:p>
          <a:p>
            <a:pPr>
              <a:lnSpc>
                <a:spcPts val="2500"/>
              </a:lnSpc>
            </a:pPr>
            <a:endParaRPr lang="en-CA" dirty="0"/>
          </a:p>
          <a:p>
            <a:pPr>
              <a:lnSpc>
                <a:spcPts val="2500"/>
              </a:lnSpc>
            </a:pPr>
            <a:r>
              <a:rPr lang="en-CA" dirty="0"/>
              <a:t>(2021-22 ECCC Departmental Plan)</a:t>
            </a:r>
          </a:p>
        </p:txBody>
      </p:sp>
    </p:spTree>
    <p:extLst>
      <p:ext uri="{BB962C8B-B14F-4D97-AF65-F5344CB8AC3E}">
        <p14:creationId xmlns:p14="http://schemas.microsoft.com/office/powerpoint/2010/main" val="1928266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116633"/>
            <a:ext cx="9036496" cy="6740307"/>
          </a:xfrm>
          <a:prstGeom prst="rect">
            <a:avLst/>
          </a:prstGeom>
          <a:noFill/>
        </p:spPr>
        <p:txBody>
          <a:bodyPr wrap="square" rtlCol="0">
            <a:spAutoFit/>
          </a:bodyPr>
          <a:lstStyle/>
          <a:p>
            <a:pPr algn="ctr"/>
            <a:r>
              <a:rPr lang="en-US" b="1" dirty="0"/>
              <a:t>Bill Burrows: Current Research Interests Pertaining to Cloud Physics (Sort of)</a:t>
            </a:r>
            <a:endParaRPr lang="en-US" dirty="0"/>
          </a:p>
          <a:p>
            <a:br>
              <a:rPr lang="en-US" b="1" dirty="0"/>
            </a:br>
            <a:r>
              <a:rPr lang="en-US" b="1" dirty="0"/>
              <a:t>A) </a:t>
            </a:r>
            <a:r>
              <a:rPr lang="en-US" u="sng" dirty="0"/>
              <a:t>Forecasting high-impact weather elements not directly forecast by NWP models:</a:t>
            </a:r>
            <a:br>
              <a:rPr lang="en-US" u="sng" dirty="0"/>
            </a:br>
            <a:br>
              <a:rPr lang="en-US" u="sng" dirty="0"/>
            </a:br>
            <a:r>
              <a:rPr lang="en-US" dirty="0"/>
              <a:t>   </a:t>
            </a:r>
            <a:r>
              <a:rPr lang="en-US" b="1" dirty="0"/>
              <a:t>A-1)</a:t>
            </a:r>
            <a:r>
              <a:rPr lang="en-US" dirty="0"/>
              <a:t> with models developed with predictors derived from NWP model output data</a:t>
            </a:r>
            <a:br>
              <a:rPr lang="en-US" dirty="0"/>
            </a:br>
            <a:r>
              <a:rPr lang="en-US" dirty="0"/>
              <a:t>        1) Dense fog and low-ceiling stratus</a:t>
            </a:r>
            <a:br>
              <a:rPr lang="en-US" dirty="0"/>
            </a:br>
            <a:r>
              <a:rPr lang="en-US" dirty="0"/>
              <a:t>        2) Lightning</a:t>
            </a:r>
            <a:br>
              <a:rPr lang="en-US" dirty="0"/>
            </a:br>
            <a:r>
              <a:rPr lang="en-US" dirty="0"/>
              <a:t>        3) Blizzards </a:t>
            </a:r>
            <a:br>
              <a:rPr lang="en-US" dirty="0"/>
            </a:br>
            <a:r>
              <a:rPr lang="en-US" dirty="0"/>
              <a:t>   </a:t>
            </a:r>
            <a:r>
              <a:rPr lang="en-US" b="1" dirty="0"/>
              <a:t>A-2) </a:t>
            </a:r>
            <a:r>
              <a:rPr lang="en-US" dirty="0"/>
              <a:t>with physics-based models driven with standard NWP model output fields</a:t>
            </a:r>
            <a:br>
              <a:rPr lang="en-US" dirty="0"/>
            </a:br>
            <a:r>
              <a:rPr lang="en-US" dirty="0"/>
              <a:t>        1) </a:t>
            </a:r>
            <a:r>
              <a:rPr lang="en-US" dirty="0" err="1"/>
              <a:t>Hailcast</a:t>
            </a:r>
            <a:r>
              <a:rPr lang="en-US" dirty="0"/>
              <a:t>  </a:t>
            </a:r>
            <a:br>
              <a:rPr lang="en-US" dirty="0"/>
            </a:br>
            <a:r>
              <a:rPr lang="en-US" dirty="0"/>
              <a:t>        2) Precipitation type</a:t>
            </a:r>
            <a:br>
              <a:rPr lang="en-US" dirty="0"/>
            </a:br>
            <a:r>
              <a:rPr lang="en-US" dirty="0"/>
              <a:t>   </a:t>
            </a:r>
            <a:r>
              <a:rPr lang="en-US" b="1" dirty="0"/>
              <a:t>A-3) </a:t>
            </a:r>
            <a:r>
              <a:rPr lang="en-US" dirty="0"/>
              <a:t>Deriving synthetic climatology in remote areas with near-term forecasts from</a:t>
            </a:r>
            <a:br>
              <a:rPr lang="en-US" dirty="0"/>
            </a:br>
            <a:r>
              <a:rPr lang="en-US" dirty="0"/>
              <a:t>           models in A-1  … e.g. Arctic land and marine areas</a:t>
            </a:r>
            <a:br>
              <a:rPr lang="en-US" dirty="0"/>
            </a:br>
            <a:r>
              <a:rPr lang="en-US" dirty="0"/>
              <a:t>         1) Dense fog and low-ceiling stratus </a:t>
            </a:r>
            <a:br>
              <a:rPr lang="en-US" dirty="0"/>
            </a:br>
            <a:r>
              <a:rPr lang="en-US" dirty="0"/>
              <a:t>         2) Blizzards</a:t>
            </a:r>
          </a:p>
          <a:p>
            <a:endParaRPr lang="en-US" b="1" dirty="0"/>
          </a:p>
          <a:p>
            <a:r>
              <a:rPr lang="en-US" b="1" dirty="0"/>
              <a:t>B)</a:t>
            </a:r>
            <a:r>
              <a:rPr lang="en-US" dirty="0"/>
              <a:t> </a:t>
            </a:r>
            <a:r>
              <a:rPr lang="en-US" u="sng" dirty="0"/>
              <a:t>Bringing forecasts from new models to operational forecasters via websites and</a:t>
            </a:r>
            <a:br>
              <a:rPr lang="en-US" u="sng" dirty="0"/>
            </a:br>
            <a:r>
              <a:rPr lang="en-US" dirty="0"/>
              <a:t>     </a:t>
            </a:r>
            <a:r>
              <a:rPr lang="en-US" u="sng" dirty="0"/>
              <a:t>NINJO; adding their requests for new research items to the websites</a:t>
            </a:r>
            <a:br>
              <a:rPr lang="en-US" u="sng" dirty="0"/>
            </a:br>
            <a:endParaRPr lang="en-US" u="sng" dirty="0"/>
          </a:p>
          <a:p>
            <a:r>
              <a:rPr lang="en-US" dirty="0"/>
              <a:t>   </a:t>
            </a:r>
            <a:r>
              <a:rPr lang="en-US" dirty="0">
                <a:hlinkClick r:id="rId2"/>
              </a:rPr>
              <a:t>http://weg-hal-fe01.edm.ab.ec.gc.ca/WxProducts/HAL_Winter</a:t>
            </a:r>
            <a:br>
              <a:rPr lang="en-US" dirty="0"/>
            </a:br>
            <a:r>
              <a:rPr lang="en-US" dirty="0"/>
              <a:t>   </a:t>
            </a:r>
            <a:r>
              <a:rPr lang="en-US" dirty="0">
                <a:hlinkClick r:id="rId3"/>
              </a:rPr>
              <a:t>http://weg-hal-fe01.edm.ab.ec.gc.ca/WxProducts/HAL_Fog</a:t>
            </a:r>
            <a:br>
              <a:rPr lang="en-US" dirty="0"/>
            </a:br>
            <a:r>
              <a:rPr lang="en-US" dirty="0"/>
              <a:t>   </a:t>
            </a:r>
            <a:r>
              <a:rPr lang="en-US" dirty="0">
                <a:hlinkClick r:id="rId4"/>
              </a:rPr>
              <a:t>http://weg-hal-fe01.edm.ab.ec.gc.ca/WxProducts/HAL_Convection/RSD.html</a:t>
            </a:r>
            <a:br>
              <a:rPr lang="en-US" dirty="0"/>
            </a:br>
            <a:r>
              <a:rPr lang="en-US" dirty="0"/>
              <a:t>   </a:t>
            </a:r>
            <a:r>
              <a:rPr lang="en-US" dirty="0">
                <a:hlinkClick r:id="rId5"/>
              </a:rPr>
              <a:t>https://web.science.gc.ca/~dab000/summer_severe/summer_severe_page.html</a:t>
            </a:r>
            <a:br>
              <a:rPr lang="en-US" dirty="0"/>
            </a:br>
            <a:endParaRPr lang="en-US" dirty="0"/>
          </a:p>
        </p:txBody>
      </p:sp>
      <p:sp>
        <p:nvSpPr>
          <p:cNvPr id="3" name="TextBox 2">
            <a:extLst>
              <a:ext uri="{FF2B5EF4-FFF2-40B4-BE49-F238E27FC236}">
                <a16:creationId xmlns:a16="http://schemas.microsoft.com/office/drawing/2014/main" id="{F6C0F6AF-C9E3-854E-91AE-CF617A6F3014}"/>
              </a:ext>
            </a:extLst>
          </p:cNvPr>
          <p:cNvSpPr txBox="1"/>
          <p:nvPr/>
        </p:nvSpPr>
        <p:spPr>
          <a:xfrm>
            <a:off x="1" y="0"/>
            <a:ext cx="1873624" cy="369332"/>
          </a:xfrm>
          <a:prstGeom prst="rect">
            <a:avLst/>
          </a:prstGeom>
          <a:solidFill>
            <a:schemeClr val="tx2"/>
          </a:solidFill>
        </p:spPr>
        <p:txBody>
          <a:bodyPr wrap="square" rtlCol="0">
            <a:spAutoFit/>
          </a:bodyPr>
          <a:lstStyle/>
          <a:p>
            <a:pPr marL="228600"/>
            <a:r>
              <a:rPr lang="en-US" dirty="0">
                <a:solidFill>
                  <a:schemeClr val="bg1"/>
                </a:solidFill>
              </a:rPr>
              <a:t>BILL BURROWS</a:t>
            </a:r>
          </a:p>
        </p:txBody>
      </p:sp>
    </p:spTree>
    <p:extLst>
      <p:ext uri="{BB962C8B-B14F-4D97-AF65-F5344CB8AC3E}">
        <p14:creationId xmlns:p14="http://schemas.microsoft.com/office/powerpoint/2010/main" val="293321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26936" y="114251"/>
            <a:ext cx="3997057" cy="3424906"/>
          </a:xfrm>
          <a:prstGeom prst="rect">
            <a:avLst/>
          </a:prstGeom>
        </p:spPr>
      </p:pic>
      <p:pic>
        <p:nvPicPr>
          <p:cNvPr id="3" name="Picture 2"/>
          <p:cNvPicPr>
            <a:picLocks noChangeAspect="1"/>
          </p:cNvPicPr>
          <p:nvPr/>
        </p:nvPicPr>
        <p:blipFill>
          <a:blip r:embed="rId3"/>
          <a:stretch>
            <a:fillRect/>
          </a:stretch>
        </p:blipFill>
        <p:spPr>
          <a:xfrm>
            <a:off x="6311002" y="44063"/>
            <a:ext cx="4177486" cy="3323165"/>
          </a:xfrm>
          <a:prstGeom prst="rect">
            <a:avLst/>
          </a:prstGeom>
        </p:spPr>
      </p:pic>
      <p:pic>
        <p:nvPicPr>
          <p:cNvPr id="4" name="Picture 3"/>
          <p:cNvPicPr>
            <a:picLocks noChangeAspect="1"/>
          </p:cNvPicPr>
          <p:nvPr/>
        </p:nvPicPr>
        <p:blipFill>
          <a:blip r:embed="rId4"/>
          <a:stretch>
            <a:fillRect/>
          </a:stretch>
        </p:blipFill>
        <p:spPr>
          <a:xfrm>
            <a:off x="6312024" y="3501008"/>
            <a:ext cx="4124520" cy="3382418"/>
          </a:xfrm>
          <a:prstGeom prst="rect">
            <a:avLst/>
          </a:prstGeom>
        </p:spPr>
      </p:pic>
      <p:pic>
        <p:nvPicPr>
          <p:cNvPr id="5" name="Picture 4"/>
          <p:cNvPicPr>
            <a:picLocks noChangeAspect="1"/>
          </p:cNvPicPr>
          <p:nvPr/>
        </p:nvPicPr>
        <p:blipFill>
          <a:blip r:embed="rId5"/>
          <a:stretch>
            <a:fillRect/>
          </a:stretch>
        </p:blipFill>
        <p:spPr>
          <a:xfrm>
            <a:off x="2280256" y="3573017"/>
            <a:ext cx="3023657" cy="3242763"/>
          </a:xfrm>
          <a:prstGeom prst="rect">
            <a:avLst/>
          </a:prstGeom>
        </p:spPr>
      </p:pic>
      <p:sp>
        <p:nvSpPr>
          <p:cNvPr id="7" name="TextBox 6"/>
          <p:cNvSpPr txBox="1"/>
          <p:nvPr/>
        </p:nvSpPr>
        <p:spPr>
          <a:xfrm>
            <a:off x="1775520" y="3933057"/>
            <a:ext cx="360040" cy="2308324"/>
          </a:xfrm>
          <a:prstGeom prst="rect">
            <a:avLst/>
          </a:prstGeom>
          <a:noFill/>
        </p:spPr>
        <p:txBody>
          <a:bodyPr wrap="square" rtlCol="0">
            <a:spAutoFit/>
          </a:bodyPr>
          <a:lstStyle/>
          <a:p>
            <a:r>
              <a:rPr lang="en-US" b="1" dirty="0"/>
              <a:t>HAI LCAST</a:t>
            </a:r>
          </a:p>
        </p:txBody>
      </p:sp>
      <p:sp>
        <p:nvSpPr>
          <p:cNvPr id="8" name="TextBox 7"/>
          <p:cNvSpPr txBox="1"/>
          <p:nvPr/>
        </p:nvSpPr>
        <p:spPr>
          <a:xfrm>
            <a:off x="1524000" y="332657"/>
            <a:ext cx="251520" cy="2585323"/>
          </a:xfrm>
          <a:prstGeom prst="rect">
            <a:avLst/>
          </a:prstGeom>
          <a:noFill/>
        </p:spPr>
        <p:txBody>
          <a:bodyPr wrap="square" rtlCol="0">
            <a:spAutoFit/>
          </a:bodyPr>
          <a:lstStyle/>
          <a:p>
            <a:r>
              <a:rPr lang="en-US" b="1" dirty="0"/>
              <a:t>L</a:t>
            </a:r>
          </a:p>
          <a:p>
            <a:r>
              <a:rPr lang="en-US" b="1" dirty="0"/>
              <a:t>IGHTNING</a:t>
            </a:r>
          </a:p>
        </p:txBody>
      </p:sp>
      <p:sp>
        <p:nvSpPr>
          <p:cNvPr id="9" name="TextBox 8"/>
          <p:cNvSpPr txBox="1"/>
          <p:nvPr/>
        </p:nvSpPr>
        <p:spPr>
          <a:xfrm>
            <a:off x="9336360" y="44625"/>
            <a:ext cx="1008112" cy="646331"/>
          </a:xfrm>
          <a:prstGeom prst="rect">
            <a:avLst/>
          </a:prstGeom>
          <a:noFill/>
        </p:spPr>
        <p:txBody>
          <a:bodyPr wrap="square" rtlCol="0">
            <a:spAutoFit/>
          </a:bodyPr>
          <a:lstStyle/>
          <a:p>
            <a:r>
              <a:rPr lang="en-US" b="1" dirty="0"/>
              <a:t>F/ST RDPS</a:t>
            </a:r>
          </a:p>
        </p:txBody>
      </p:sp>
      <p:sp>
        <p:nvSpPr>
          <p:cNvPr id="10" name="TextBox 9"/>
          <p:cNvSpPr txBox="1"/>
          <p:nvPr/>
        </p:nvSpPr>
        <p:spPr>
          <a:xfrm>
            <a:off x="9552384" y="3501009"/>
            <a:ext cx="864096" cy="646331"/>
          </a:xfrm>
          <a:prstGeom prst="rect">
            <a:avLst/>
          </a:prstGeom>
          <a:noFill/>
        </p:spPr>
        <p:txBody>
          <a:bodyPr wrap="square" rtlCol="0">
            <a:spAutoFit/>
          </a:bodyPr>
          <a:lstStyle/>
          <a:p>
            <a:r>
              <a:rPr lang="en-US" b="1" dirty="0"/>
              <a:t>F/ST CAPS</a:t>
            </a:r>
          </a:p>
        </p:txBody>
      </p:sp>
      <p:sp>
        <p:nvSpPr>
          <p:cNvPr id="11" name="TextBox 10">
            <a:extLst>
              <a:ext uri="{FF2B5EF4-FFF2-40B4-BE49-F238E27FC236}">
                <a16:creationId xmlns:a16="http://schemas.microsoft.com/office/drawing/2014/main" id="{E3BF1DEA-CD1C-D94E-9DF4-3C7D25401F23}"/>
              </a:ext>
            </a:extLst>
          </p:cNvPr>
          <p:cNvSpPr txBox="1"/>
          <p:nvPr/>
        </p:nvSpPr>
        <p:spPr>
          <a:xfrm>
            <a:off x="1" y="0"/>
            <a:ext cx="1873624" cy="369332"/>
          </a:xfrm>
          <a:prstGeom prst="rect">
            <a:avLst/>
          </a:prstGeom>
          <a:solidFill>
            <a:schemeClr val="tx2"/>
          </a:solidFill>
        </p:spPr>
        <p:txBody>
          <a:bodyPr wrap="square" rtlCol="0">
            <a:spAutoFit/>
          </a:bodyPr>
          <a:lstStyle/>
          <a:p>
            <a:pPr marL="228600"/>
            <a:r>
              <a:rPr lang="en-US" dirty="0">
                <a:solidFill>
                  <a:schemeClr val="bg1"/>
                </a:solidFill>
              </a:rPr>
              <a:t>BILL BURROWS</a:t>
            </a:r>
          </a:p>
        </p:txBody>
      </p:sp>
    </p:spTree>
    <p:extLst>
      <p:ext uri="{BB962C8B-B14F-4D97-AF65-F5344CB8AC3E}">
        <p14:creationId xmlns:p14="http://schemas.microsoft.com/office/powerpoint/2010/main" val="249875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goc-dx.science.gc.ca/~cjm001/fogclim/fogclim_3hr_20160101_20201231_withhrs_initializ_M456_08_LG0p5av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431" t="21000" b="22301"/>
          <a:stretch/>
        </p:blipFill>
        <p:spPr bwMode="auto">
          <a:xfrm>
            <a:off x="6340470" y="2276872"/>
            <a:ext cx="4004002" cy="31110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03512" y="1342510"/>
            <a:ext cx="1296144" cy="646331"/>
          </a:xfrm>
          <a:prstGeom prst="rect">
            <a:avLst/>
          </a:prstGeom>
          <a:noFill/>
        </p:spPr>
        <p:txBody>
          <a:bodyPr wrap="square" rtlCol="0">
            <a:spAutoFit/>
          </a:bodyPr>
          <a:lstStyle/>
          <a:p>
            <a:pPr>
              <a:defRPr/>
            </a:pPr>
            <a:r>
              <a:rPr lang="en-US" dirty="0">
                <a:solidFill>
                  <a:prstClr val="black"/>
                </a:solidFill>
                <a:latin typeface="Arial"/>
              </a:rPr>
              <a:t>50% ice cover</a:t>
            </a:r>
          </a:p>
        </p:txBody>
      </p:sp>
      <p:sp>
        <p:nvSpPr>
          <p:cNvPr id="7" name="TextBox 6"/>
          <p:cNvSpPr txBox="1"/>
          <p:nvPr/>
        </p:nvSpPr>
        <p:spPr>
          <a:xfrm>
            <a:off x="1703512" y="548681"/>
            <a:ext cx="8856984" cy="1200329"/>
          </a:xfrm>
          <a:prstGeom prst="rect">
            <a:avLst/>
          </a:prstGeom>
          <a:noFill/>
        </p:spPr>
        <p:txBody>
          <a:bodyPr wrap="square" rtlCol="0">
            <a:spAutoFit/>
          </a:bodyPr>
          <a:lstStyle/>
          <a:p>
            <a:pPr algn="ctr">
              <a:defRPr/>
            </a:pPr>
            <a:r>
              <a:rPr lang="en-US" sz="2400" dirty="0">
                <a:solidFill>
                  <a:prstClr val="black"/>
                </a:solidFill>
                <a:latin typeface="Arial"/>
              </a:rPr>
              <a:t>SYNTHETIC CLIMATOLOGY AUGUST 2016-2020 USING </a:t>
            </a:r>
            <a:br>
              <a:rPr lang="en-US" sz="2400" dirty="0">
                <a:solidFill>
                  <a:prstClr val="black"/>
                </a:solidFill>
                <a:latin typeface="Arial"/>
              </a:rPr>
            </a:br>
            <a:r>
              <a:rPr lang="en-US" sz="2400" dirty="0">
                <a:solidFill>
                  <a:prstClr val="black"/>
                </a:solidFill>
                <a:latin typeface="Arial"/>
              </a:rPr>
              <a:t>6-17 hr RDPS F/ST FORECASTS </a:t>
            </a:r>
          </a:p>
          <a:p>
            <a:pPr algn="ctr">
              <a:defRPr/>
            </a:pPr>
            <a:r>
              <a:rPr lang="en-US" sz="2400" dirty="0">
                <a:solidFill>
                  <a:prstClr val="black"/>
                </a:solidFill>
                <a:latin typeface="Arial"/>
              </a:rPr>
              <a:t>Occurrence (%) </a:t>
            </a:r>
          </a:p>
        </p:txBody>
      </p:sp>
      <p:sp>
        <p:nvSpPr>
          <p:cNvPr id="8" name="TextBox 7"/>
          <p:cNvSpPr txBox="1"/>
          <p:nvPr/>
        </p:nvSpPr>
        <p:spPr>
          <a:xfrm>
            <a:off x="1991544" y="5457999"/>
            <a:ext cx="3384376" cy="1200329"/>
          </a:xfrm>
          <a:prstGeom prst="rect">
            <a:avLst/>
          </a:prstGeom>
          <a:noFill/>
        </p:spPr>
        <p:txBody>
          <a:bodyPr wrap="square" rtlCol="0">
            <a:spAutoFit/>
          </a:bodyPr>
          <a:lstStyle/>
          <a:p>
            <a:pPr>
              <a:defRPr/>
            </a:pPr>
            <a:r>
              <a:rPr lang="en-US" dirty="0">
                <a:solidFill>
                  <a:prstClr val="black"/>
                </a:solidFill>
                <a:latin typeface="Arial"/>
              </a:rPr>
              <a:t>Note: &gt;30% Foxe Basin, </a:t>
            </a:r>
            <a:br>
              <a:rPr lang="en-US" dirty="0">
                <a:solidFill>
                  <a:prstClr val="black"/>
                </a:solidFill>
                <a:latin typeface="Arial"/>
              </a:rPr>
            </a:br>
            <a:r>
              <a:rPr lang="en-US" dirty="0">
                <a:solidFill>
                  <a:prstClr val="black"/>
                </a:solidFill>
                <a:latin typeface="Arial"/>
              </a:rPr>
              <a:t>Vt. Melville Sound, </a:t>
            </a:r>
            <a:br>
              <a:rPr lang="en-US" dirty="0">
                <a:solidFill>
                  <a:prstClr val="black"/>
                </a:solidFill>
                <a:latin typeface="Arial"/>
              </a:rPr>
            </a:br>
            <a:r>
              <a:rPr lang="en-US" dirty="0">
                <a:solidFill>
                  <a:prstClr val="black"/>
                </a:solidFill>
                <a:latin typeface="Arial"/>
              </a:rPr>
              <a:t>McClure Strait, G. of Boothia, northern Beaufort Sea</a:t>
            </a:r>
          </a:p>
        </p:txBody>
      </p:sp>
      <p:sp>
        <p:nvSpPr>
          <p:cNvPr id="10" name="TextBox 9"/>
          <p:cNvSpPr txBox="1"/>
          <p:nvPr/>
        </p:nvSpPr>
        <p:spPr>
          <a:xfrm>
            <a:off x="3287688" y="1835532"/>
            <a:ext cx="1368152" cy="369332"/>
          </a:xfrm>
          <a:prstGeom prst="rect">
            <a:avLst/>
          </a:prstGeom>
          <a:noFill/>
        </p:spPr>
        <p:txBody>
          <a:bodyPr wrap="square" rtlCol="0">
            <a:spAutoFit/>
          </a:bodyPr>
          <a:lstStyle/>
          <a:p>
            <a:pPr>
              <a:defRPr/>
            </a:pPr>
            <a:r>
              <a:rPr lang="en-US" u="sng" dirty="0">
                <a:solidFill>
                  <a:prstClr val="black"/>
                </a:solidFill>
                <a:latin typeface="Arial"/>
              </a:rPr>
              <a:t>Dense Fog</a:t>
            </a:r>
          </a:p>
        </p:txBody>
      </p:sp>
      <p:sp>
        <p:nvSpPr>
          <p:cNvPr id="11" name="TextBox 10"/>
          <p:cNvSpPr txBox="1"/>
          <p:nvPr/>
        </p:nvSpPr>
        <p:spPr>
          <a:xfrm>
            <a:off x="6744072" y="1844824"/>
            <a:ext cx="3168352" cy="369332"/>
          </a:xfrm>
          <a:prstGeom prst="rect">
            <a:avLst/>
          </a:prstGeom>
          <a:noFill/>
        </p:spPr>
        <p:txBody>
          <a:bodyPr wrap="square" rtlCol="0">
            <a:spAutoFit/>
          </a:bodyPr>
          <a:lstStyle/>
          <a:p>
            <a:pPr>
              <a:defRPr/>
            </a:pPr>
            <a:r>
              <a:rPr lang="en-US" u="sng" dirty="0">
                <a:solidFill>
                  <a:prstClr val="black"/>
                </a:solidFill>
                <a:latin typeface="Arial"/>
              </a:rPr>
              <a:t>Dense fog OR low stratus</a:t>
            </a:r>
          </a:p>
        </p:txBody>
      </p:sp>
      <p:sp>
        <p:nvSpPr>
          <p:cNvPr id="3" name="TextBox 2"/>
          <p:cNvSpPr txBox="1"/>
          <p:nvPr/>
        </p:nvSpPr>
        <p:spPr>
          <a:xfrm>
            <a:off x="6096000" y="5589240"/>
            <a:ext cx="4572000" cy="1477328"/>
          </a:xfrm>
          <a:prstGeom prst="rect">
            <a:avLst/>
          </a:prstGeom>
          <a:noFill/>
        </p:spPr>
        <p:txBody>
          <a:bodyPr wrap="square" rtlCol="0">
            <a:spAutoFit/>
          </a:bodyPr>
          <a:lstStyle/>
          <a:p>
            <a:pPr marL="285750" indent="-285750">
              <a:buFont typeface="Wingdings" panose="05000000000000000000" pitchFamily="2" charset="2"/>
              <a:buChar char="§"/>
              <a:defRPr/>
            </a:pPr>
            <a:r>
              <a:rPr lang="en-US" dirty="0">
                <a:solidFill>
                  <a:prstClr val="black"/>
                </a:solidFill>
                <a:latin typeface="Arial"/>
              </a:rPr>
              <a:t>&gt;50% Davis Strait; &gt;40% McClure Strait, northern Beaufort Sea</a:t>
            </a:r>
          </a:p>
          <a:p>
            <a:pPr marL="285750" indent="-285750">
              <a:buFont typeface="Wingdings" panose="05000000000000000000" pitchFamily="2" charset="2"/>
              <a:buChar char="§"/>
              <a:defRPr/>
            </a:pPr>
            <a:r>
              <a:rPr lang="en-US" dirty="0">
                <a:solidFill>
                  <a:prstClr val="black"/>
                </a:solidFill>
                <a:latin typeface="Arial"/>
              </a:rPr>
              <a:t>extensive ST cover over Davis Strait and the ice-covered Arctic Ocean</a:t>
            </a:r>
          </a:p>
          <a:p>
            <a:pPr>
              <a:defRPr/>
            </a:pPr>
            <a:r>
              <a:rPr lang="en-US" dirty="0">
                <a:solidFill>
                  <a:prstClr val="black"/>
                </a:solidFill>
                <a:latin typeface="Arial"/>
              </a:rPr>
              <a:t> </a:t>
            </a:r>
          </a:p>
        </p:txBody>
      </p:sp>
      <p:pic>
        <p:nvPicPr>
          <p:cNvPr id="7170" name="Picture 2" descr="http://goc-dx.science.gc.ca/~cjm001/fogclim/Arctic_fogclim_3hr_M56_08_LG0p5av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796" t="20677" b="21815"/>
          <a:stretch/>
        </p:blipFill>
        <p:spPr bwMode="auto">
          <a:xfrm>
            <a:off x="1775521" y="2204864"/>
            <a:ext cx="4113697" cy="32185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991544" y="2060848"/>
            <a:ext cx="0" cy="720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CCFF3D6-8B4A-AB43-BA38-A5DFE0590079}"/>
              </a:ext>
            </a:extLst>
          </p:cNvPr>
          <p:cNvSpPr txBox="1"/>
          <p:nvPr/>
        </p:nvSpPr>
        <p:spPr>
          <a:xfrm>
            <a:off x="1" y="0"/>
            <a:ext cx="1873624" cy="369332"/>
          </a:xfrm>
          <a:prstGeom prst="rect">
            <a:avLst/>
          </a:prstGeom>
          <a:solidFill>
            <a:schemeClr val="tx2"/>
          </a:solidFill>
        </p:spPr>
        <p:txBody>
          <a:bodyPr wrap="square" rtlCol="0">
            <a:spAutoFit/>
          </a:bodyPr>
          <a:lstStyle/>
          <a:p>
            <a:pPr marL="228600"/>
            <a:r>
              <a:rPr lang="en-US" dirty="0">
                <a:solidFill>
                  <a:schemeClr val="bg1"/>
                </a:solidFill>
              </a:rPr>
              <a:t>BILL BURROWS</a:t>
            </a:r>
          </a:p>
        </p:txBody>
      </p:sp>
    </p:spTree>
    <p:extLst>
      <p:ext uri="{BB962C8B-B14F-4D97-AF65-F5344CB8AC3E}">
        <p14:creationId xmlns:p14="http://schemas.microsoft.com/office/powerpoint/2010/main" val="343070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CE2AAE5-AF7F-2447-822B-185C7278186A}"/>
              </a:ext>
            </a:extLst>
          </p:cNvPr>
          <p:cNvSpPr txBox="1"/>
          <p:nvPr/>
        </p:nvSpPr>
        <p:spPr>
          <a:xfrm>
            <a:off x="0" y="0"/>
            <a:ext cx="2944167" cy="369332"/>
          </a:xfrm>
          <a:prstGeom prst="rect">
            <a:avLst/>
          </a:prstGeom>
          <a:solidFill>
            <a:schemeClr val="tx2"/>
          </a:solidFill>
        </p:spPr>
        <p:txBody>
          <a:bodyPr wrap="square" rtlCol="0">
            <a:spAutoFit/>
          </a:bodyPr>
          <a:lstStyle/>
          <a:p>
            <a:pPr marL="228600"/>
            <a:r>
              <a:rPr lang="en-US" cap="all" dirty="0">
                <a:solidFill>
                  <a:schemeClr val="bg1"/>
                </a:solidFill>
              </a:rPr>
              <a:t>NORMAN DONALDSON</a:t>
            </a:r>
          </a:p>
        </p:txBody>
      </p:sp>
      <p:sp>
        <p:nvSpPr>
          <p:cNvPr id="9" name="TextBox 8">
            <a:extLst>
              <a:ext uri="{FF2B5EF4-FFF2-40B4-BE49-F238E27FC236}">
                <a16:creationId xmlns:a16="http://schemas.microsoft.com/office/drawing/2014/main" id="{54DE038A-0446-B244-8208-480C9D7FC2D3}"/>
              </a:ext>
            </a:extLst>
          </p:cNvPr>
          <p:cNvSpPr txBox="1"/>
          <p:nvPr/>
        </p:nvSpPr>
        <p:spPr>
          <a:xfrm>
            <a:off x="2537194" y="2266886"/>
            <a:ext cx="7287699"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t>Apply cloud physics knowledge to improve radar measurements.  Initially improving radar configuration and post-processing.   Then, application of radar to case studies, with focus on the origin of radar quality issues in specific situations.</a:t>
            </a:r>
            <a:endParaRPr lang="en-US" sz="3200" dirty="0"/>
          </a:p>
        </p:txBody>
      </p:sp>
    </p:spTree>
    <p:extLst>
      <p:ext uri="{BB962C8B-B14F-4D97-AF65-F5344CB8AC3E}">
        <p14:creationId xmlns:p14="http://schemas.microsoft.com/office/powerpoint/2010/main" val="354887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6373" y="2341717"/>
            <a:ext cx="3423955" cy="1926352"/>
          </a:xfrm>
          <a:prstGeom prst="rect">
            <a:avLst/>
          </a:prstGeom>
        </p:spPr>
      </p:pic>
      <p:sp>
        <p:nvSpPr>
          <p:cNvPr id="2" name="Title 1"/>
          <p:cNvSpPr>
            <a:spLocks noGrp="1"/>
          </p:cNvSpPr>
          <p:nvPr>
            <p:ph type="title"/>
          </p:nvPr>
        </p:nvSpPr>
        <p:spPr>
          <a:xfrm>
            <a:off x="3486684" y="0"/>
            <a:ext cx="8705316" cy="764771"/>
          </a:xfrm>
        </p:spPr>
        <p:txBody>
          <a:bodyPr>
            <a:noAutofit/>
          </a:bodyPr>
          <a:lstStyle/>
          <a:p>
            <a:r>
              <a:rPr lang="en-US" sz="3200" b="1" dirty="0"/>
              <a:t>Lidars in Cloud Physics</a:t>
            </a:r>
            <a:endParaRPr lang="en-CA" sz="3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12" y="6642560"/>
            <a:ext cx="2645713" cy="163290"/>
          </a:xfrm>
          <a:prstGeom prst="rect">
            <a:avLst/>
          </a:prstGeom>
        </p:spPr>
      </p:pic>
      <p:cxnSp>
        <p:nvCxnSpPr>
          <p:cNvPr id="5" name="Straight Connector 4"/>
          <p:cNvCxnSpPr/>
          <p:nvPr/>
        </p:nvCxnSpPr>
        <p:spPr>
          <a:xfrm>
            <a:off x="191196" y="6610820"/>
            <a:ext cx="1180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253055" y="6610820"/>
            <a:ext cx="1878675" cy="246221"/>
          </a:xfrm>
          <a:prstGeom prst="rect">
            <a:avLst/>
          </a:prstGeom>
          <a:noFill/>
        </p:spPr>
        <p:txBody>
          <a:bodyPr wrap="square" rtlCol="0">
            <a:spAutoFit/>
          </a:bodyPr>
          <a:lstStyle/>
          <a:p>
            <a:r>
              <a:rPr lang="en-US" sz="1000" dirty="0"/>
              <a:t>Shannon.Hicks-Jalali@canada.ca</a:t>
            </a:r>
            <a:endParaRPr lang="en-CA" sz="1000" dirty="0"/>
          </a:p>
        </p:txBody>
      </p:sp>
      <p:sp>
        <p:nvSpPr>
          <p:cNvPr id="11" name="TextBox 10"/>
          <p:cNvSpPr txBox="1"/>
          <p:nvPr/>
        </p:nvSpPr>
        <p:spPr>
          <a:xfrm>
            <a:off x="114112" y="558376"/>
            <a:ext cx="6102261" cy="587853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t>How can we apply </a:t>
            </a:r>
            <a:r>
              <a:rPr lang="en-US" dirty="0" err="1"/>
              <a:t>lidar</a:t>
            </a:r>
            <a:r>
              <a:rPr lang="en-US" dirty="0"/>
              <a:t> observations to cloud physics problems?</a:t>
            </a:r>
          </a:p>
          <a:p>
            <a:pPr marL="285750" indent="-285750">
              <a:spcBef>
                <a:spcPts val="600"/>
              </a:spcBef>
              <a:buFont typeface="Arial" panose="020B0604020202020204" pitchFamily="34" charset="0"/>
              <a:buChar char="•"/>
            </a:pPr>
            <a:r>
              <a:rPr lang="en-US" dirty="0"/>
              <a:t>Current work:  </a:t>
            </a:r>
          </a:p>
          <a:p>
            <a:pPr marL="742950" lvl="1" indent="-285750">
              <a:spcBef>
                <a:spcPts val="600"/>
              </a:spcBef>
              <a:buFont typeface="Arial" panose="020B0604020202020204" pitchFamily="34" charset="0"/>
              <a:buChar char="•"/>
            </a:pPr>
            <a:r>
              <a:rPr lang="en-US" dirty="0"/>
              <a:t>Diurnal WV cycles in the Arctic w/DIAL and GPS</a:t>
            </a:r>
          </a:p>
          <a:p>
            <a:pPr marL="742950" lvl="1" indent="-285750">
              <a:spcBef>
                <a:spcPts val="600"/>
              </a:spcBef>
              <a:buFont typeface="Arial" panose="020B0604020202020204" pitchFamily="34" charset="0"/>
              <a:buChar char="•"/>
            </a:pPr>
            <a:r>
              <a:rPr lang="en-US" dirty="0"/>
              <a:t>Atmospheric Rivers in Iqaluit </a:t>
            </a:r>
          </a:p>
          <a:p>
            <a:pPr marL="742950" lvl="1" indent="-285750">
              <a:spcBef>
                <a:spcPts val="600"/>
              </a:spcBef>
              <a:buFont typeface="Arial" panose="020B0604020202020204" pitchFamily="34" charset="0"/>
              <a:buChar char="•"/>
            </a:pPr>
            <a:r>
              <a:rPr lang="en-US" dirty="0"/>
              <a:t>Validation of the DIAL during precipitation</a:t>
            </a:r>
          </a:p>
          <a:p>
            <a:pPr marL="742950" lvl="1" indent="-285750">
              <a:spcBef>
                <a:spcPts val="600"/>
              </a:spcBef>
              <a:buFont typeface="Arial" panose="020B0604020202020204" pitchFamily="34" charset="0"/>
              <a:buChar char="•"/>
            </a:pPr>
            <a:r>
              <a:rPr lang="en-US" dirty="0"/>
              <a:t>Using </a:t>
            </a:r>
            <a:r>
              <a:rPr lang="en-US" dirty="0" err="1"/>
              <a:t>lidars</a:t>
            </a:r>
            <a:r>
              <a:rPr lang="en-US" dirty="0"/>
              <a:t> to determine precipitation type (w/Dominique)</a:t>
            </a:r>
          </a:p>
          <a:p>
            <a:pPr marL="285750" indent="-285750">
              <a:spcBef>
                <a:spcPts val="600"/>
              </a:spcBef>
              <a:buFont typeface="Arial" panose="020B0604020202020204" pitchFamily="34" charset="0"/>
              <a:buChar char="•"/>
            </a:pPr>
            <a:r>
              <a:rPr lang="en-US" dirty="0"/>
              <a:t>Potential Areas of Research using WV/Backscatter Profiles: </a:t>
            </a:r>
          </a:p>
          <a:p>
            <a:pPr marL="742950" lvl="1" indent="-285750">
              <a:spcBef>
                <a:spcPts val="600"/>
              </a:spcBef>
              <a:buFont typeface="Arial" panose="020B0604020202020204" pitchFamily="34" charset="0"/>
              <a:buChar char="•"/>
            </a:pPr>
            <a:r>
              <a:rPr lang="en-US" dirty="0"/>
              <a:t>Water </a:t>
            </a:r>
            <a:r>
              <a:rPr lang="en-US" dirty="0" err="1"/>
              <a:t>vapour</a:t>
            </a:r>
            <a:r>
              <a:rPr lang="en-US" dirty="0"/>
              <a:t> boundary layer processes</a:t>
            </a:r>
          </a:p>
          <a:p>
            <a:pPr marL="742950" lvl="1" indent="-285750">
              <a:spcBef>
                <a:spcPts val="600"/>
              </a:spcBef>
              <a:buFont typeface="Arial" panose="020B0604020202020204" pitchFamily="34" charset="0"/>
              <a:buChar char="•"/>
            </a:pPr>
            <a:r>
              <a:rPr lang="en-US" dirty="0"/>
              <a:t>Thunderstorm initiation</a:t>
            </a:r>
          </a:p>
          <a:p>
            <a:pPr marL="742950" lvl="1" indent="-285750">
              <a:spcBef>
                <a:spcPts val="600"/>
              </a:spcBef>
              <a:buFont typeface="Arial" panose="020B0604020202020204" pitchFamily="34" charset="0"/>
              <a:buChar char="•"/>
            </a:pPr>
            <a:r>
              <a:rPr lang="en-US" dirty="0"/>
              <a:t>Model evaluation</a:t>
            </a:r>
          </a:p>
          <a:p>
            <a:pPr marL="742950" lvl="1" indent="-285750">
              <a:spcBef>
                <a:spcPts val="600"/>
              </a:spcBef>
              <a:buFont typeface="Arial" panose="020B0604020202020204" pitchFamily="34" charset="0"/>
              <a:buChar char="•"/>
            </a:pPr>
            <a:r>
              <a:rPr lang="en-US" dirty="0"/>
              <a:t>Cloud height/boundary layer height </a:t>
            </a:r>
          </a:p>
          <a:p>
            <a:pPr marL="742950" lvl="1" indent="-285750">
              <a:spcBef>
                <a:spcPts val="600"/>
              </a:spcBef>
              <a:buFont typeface="Arial" panose="020B0604020202020204" pitchFamily="34" charset="0"/>
              <a:buChar char="•"/>
            </a:pPr>
            <a:r>
              <a:rPr lang="en-US" dirty="0"/>
              <a:t>Estimates of cloud thickness</a:t>
            </a:r>
          </a:p>
          <a:p>
            <a:pPr marL="742950" lvl="1" indent="-285750">
              <a:spcBef>
                <a:spcPts val="600"/>
              </a:spcBef>
              <a:buFont typeface="Arial" panose="020B0604020202020204" pitchFamily="34" charset="0"/>
              <a:buChar char="•"/>
            </a:pPr>
            <a:r>
              <a:rPr lang="en-US" dirty="0"/>
              <a:t>Energy budgets/fluxes</a:t>
            </a:r>
          </a:p>
          <a:p>
            <a:pPr marL="285750" indent="-285750">
              <a:spcBef>
                <a:spcPts val="600"/>
              </a:spcBef>
              <a:buFont typeface="Arial" panose="020B0604020202020204" pitchFamily="34" charset="0"/>
              <a:buChar char="•"/>
            </a:pPr>
            <a:r>
              <a:rPr lang="en-US" dirty="0"/>
              <a:t>Potential external </a:t>
            </a:r>
            <a:r>
              <a:rPr lang="en-US" dirty="0" err="1"/>
              <a:t>depol</a:t>
            </a:r>
            <a:r>
              <a:rPr lang="en-US" dirty="0"/>
              <a:t> </a:t>
            </a:r>
            <a:r>
              <a:rPr lang="en-US" dirty="0" err="1"/>
              <a:t>lidar</a:t>
            </a:r>
            <a:r>
              <a:rPr lang="en-US" dirty="0"/>
              <a:t> data source (MPLNET):</a:t>
            </a:r>
          </a:p>
          <a:p>
            <a:pPr marL="742950" lvl="1" indent="-285750">
              <a:spcBef>
                <a:spcPts val="600"/>
              </a:spcBef>
              <a:buFont typeface="Arial" panose="020B0604020202020204" pitchFamily="34" charset="0"/>
              <a:buChar char="•"/>
            </a:pPr>
            <a:r>
              <a:rPr lang="en-US" dirty="0">
                <a:hlinkClick r:id="rId4"/>
              </a:rPr>
              <a:t>https://mplnet.gsfc.nasa.gov/data.cgi? </a:t>
            </a:r>
            <a:endParaRPr lang="en-US" dirty="0"/>
          </a:p>
        </p:txBody>
      </p:sp>
      <p:pic>
        <p:nvPicPr>
          <p:cNvPr id="14" name="Picture 13" descr="http://obrs.ca/Latest/CYFB_WxCAM_WVLidar_LATEST.jpg"/>
          <p:cNvPicPr/>
          <p:nvPr/>
        </p:nvPicPr>
        <p:blipFill rotWithShape="1">
          <a:blip r:embed="rId5" cstate="print">
            <a:extLst>
              <a:ext uri="{28A0092B-C50C-407E-A947-70E740481C1C}">
                <a14:useLocalDpi xmlns:a14="http://schemas.microsoft.com/office/drawing/2010/main" val="0"/>
              </a:ext>
            </a:extLst>
          </a:blip>
          <a:srcRect l="28966" t="16294" r="16915"/>
          <a:stretch/>
        </p:blipFill>
        <p:spPr bwMode="auto">
          <a:xfrm>
            <a:off x="8187077" y="307808"/>
            <a:ext cx="2304142" cy="1987547"/>
          </a:xfrm>
          <a:prstGeom prst="rect">
            <a:avLst/>
          </a:prstGeom>
          <a:noFill/>
          <a:ln>
            <a:noFill/>
          </a:ln>
          <a:extLst>
            <a:ext uri="{53640926-AAD7-44D8-BBD7-CCE9431645EC}">
              <a14:shadowObscured xmlns:a14="http://schemas.microsoft.com/office/drawing/2010/main"/>
            </a:ext>
          </a:extLst>
        </p:spPr>
      </p:pic>
      <p:pic>
        <p:nvPicPr>
          <p:cNvPr id="17" name="Picture 16"/>
          <p:cNvPicPr>
            <a:picLocks noChangeAspect="1"/>
          </p:cNvPicPr>
          <p:nvPr/>
        </p:nvPicPr>
        <p:blipFill>
          <a:blip r:embed="rId6"/>
          <a:stretch>
            <a:fillRect/>
          </a:stretch>
        </p:blipFill>
        <p:spPr>
          <a:xfrm>
            <a:off x="9457019" y="4716157"/>
            <a:ext cx="2618072" cy="1745381"/>
          </a:xfrm>
          <a:prstGeom prst="rect">
            <a:avLst/>
          </a:prstGeom>
        </p:spPr>
      </p:pic>
      <p:grpSp>
        <p:nvGrpSpPr>
          <p:cNvPr id="23" name="Group 22"/>
          <p:cNvGrpSpPr/>
          <p:nvPr/>
        </p:nvGrpSpPr>
        <p:grpSpPr>
          <a:xfrm>
            <a:off x="6558740" y="4228509"/>
            <a:ext cx="2822539" cy="2350572"/>
            <a:chOff x="5111276" y="-187007"/>
            <a:chExt cx="3743989" cy="3174708"/>
          </a:xfrm>
        </p:grpSpPr>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l="7917" t="9469" r="9243" b="8258"/>
            <a:stretch/>
          </p:blipFill>
          <p:spPr>
            <a:xfrm>
              <a:off x="5111276" y="198970"/>
              <a:ext cx="3743989" cy="2788731"/>
            </a:xfrm>
            <a:prstGeom prst="rect">
              <a:avLst/>
            </a:prstGeom>
          </p:spPr>
        </p:pic>
        <p:sp>
          <p:nvSpPr>
            <p:cNvPr id="25" name="TextBox 24"/>
            <p:cNvSpPr txBox="1"/>
            <p:nvPr/>
          </p:nvSpPr>
          <p:spPr>
            <a:xfrm>
              <a:off x="5763321" y="-187007"/>
              <a:ext cx="2099390" cy="404434"/>
            </a:xfrm>
            <a:prstGeom prst="rect">
              <a:avLst/>
            </a:prstGeom>
            <a:noFill/>
          </p:spPr>
          <p:txBody>
            <a:bodyPr wrap="square" rtlCol="0">
              <a:spAutoFit/>
            </a:bodyPr>
            <a:lstStyle/>
            <a:p>
              <a:r>
                <a:rPr lang="en-US" sz="1600" u="sng" dirty="0"/>
                <a:t>ERA5 IWV Field</a:t>
              </a:r>
              <a:endParaRPr lang="en-CA" sz="1600" u="sng" dirty="0"/>
            </a:p>
          </p:txBody>
        </p:sp>
      </p:grpSp>
      <p:pic>
        <p:nvPicPr>
          <p:cNvPr id="26" name="Picture 25"/>
          <p:cNvPicPr>
            <a:picLocks noChangeAspect="1"/>
          </p:cNvPicPr>
          <p:nvPr/>
        </p:nvPicPr>
        <p:blipFill rotWithShape="1">
          <a:blip r:embed="rId8" cstate="print">
            <a:extLst>
              <a:ext uri="{28A0092B-C50C-407E-A947-70E740481C1C}">
                <a14:useLocalDpi xmlns:a14="http://schemas.microsoft.com/office/drawing/2010/main" val="0"/>
              </a:ext>
            </a:extLst>
          </a:blip>
          <a:srcRect l="6666" t="6909" r="14374" b="2788"/>
          <a:stretch/>
        </p:blipFill>
        <p:spPr>
          <a:xfrm>
            <a:off x="9640328" y="2426115"/>
            <a:ext cx="2551672" cy="2140761"/>
          </a:xfrm>
          <a:prstGeom prst="rect">
            <a:avLst/>
          </a:prstGeom>
        </p:spPr>
      </p:pic>
      <p:sp>
        <p:nvSpPr>
          <p:cNvPr id="19" name="TextBox 18"/>
          <p:cNvSpPr txBox="1"/>
          <p:nvPr/>
        </p:nvSpPr>
        <p:spPr>
          <a:xfrm>
            <a:off x="8371474" y="32216"/>
            <a:ext cx="2119745" cy="307777"/>
          </a:xfrm>
          <a:prstGeom prst="rect">
            <a:avLst/>
          </a:prstGeom>
          <a:noFill/>
        </p:spPr>
        <p:txBody>
          <a:bodyPr wrap="square" rtlCol="0">
            <a:spAutoFit/>
          </a:bodyPr>
          <a:lstStyle/>
          <a:p>
            <a:pPr algn="ctr"/>
            <a:r>
              <a:rPr lang="en-US" sz="1400" b="1" u="sng" dirty="0" err="1"/>
              <a:t>Vaisala</a:t>
            </a:r>
            <a:r>
              <a:rPr lang="en-US" sz="1400" b="1" u="sng" dirty="0"/>
              <a:t> DIAL</a:t>
            </a:r>
            <a:endParaRPr lang="en-CA" sz="1400" b="1" u="sng" dirty="0"/>
          </a:p>
        </p:txBody>
      </p:sp>
      <p:sp>
        <p:nvSpPr>
          <p:cNvPr id="15" name="TextBox 14">
            <a:extLst>
              <a:ext uri="{FF2B5EF4-FFF2-40B4-BE49-F238E27FC236}">
                <a16:creationId xmlns:a16="http://schemas.microsoft.com/office/drawing/2014/main" id="{68D663A3-4864-EC4D-B923-D5747B5F3F0B}"/>
              </a:ext>
            </a:extLst>
          </p:cNvPr>
          <p:cNvSpPr txBox="1"/>
          <p:nvPr/>
        </p:nvSpPr>
        <p:spPr>
          <a:xfrm>
            <a:off x="0" y="0"/>
            <a:ext cx="2944167" cy="369332"/>
          </a:xfrm>
          <a:prstGeom prst="rect">
            <a:avLst/>
          </a:prstGeom>
          <a:solidFill>
            <a:schemeClr val="tx2"/>
          </a:solidFill>
        </p:spPr>
        <p:txBody>
          <a:bodyPr wrap="square" rtlCol="0">
            <a:spAutoFit/>
          </a:bodyPr>
          <a:lstStyle/>
          <a:p>
            <a:pPr marL="228600"/>
            <a:r>
              <a:rPr lang="en-US" cap="all" dirty="0">
                <a:solidFill>
                  <a:schemeClr val="bg1"/>
                </a:solidFill>
              </a:rPr>
              <a:t>Shannon Hicks-</a:t>
            </a:r>
            <a:r>
              <a:rPr lang="en-US" cap="all" dirty="0" err="1">
                <a:solidFill>
                  <a:schemeClr val="bg1"/>
                </a:solidFill>
              </a:rPr>
              <a:t>Jalali</a:t>
            </a:r>
            <a:endParaRPr lang="en-US" cap="all" dirty="0">
              <a:solidFill>
                <a:schemeClr val="bg1"/>
              </a:solidFill>
            </a:endParaRPr>
          </a:p>
        </p:txBody>
      </p:sp>
    </p:spTree>
    <p:extLst>
      <p:ext uri="{BB962C8B-B14F-4D97-AF65-F5344CB8AC3E}">
        <p14:creationId xmlns:p14="http://schemas.microsoft.com/office/powerpoint/2010/main" val="1709509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27E933-83B6-493C-932C-624E0BE325A7}" type="slidenum">
              <a:rPr kumimoji="0" lang="en-CA" sz="1800" b="0" i="0" u="none" strike="noStrike" kern="1200" cap="none" spc="0" normalizeH="0" baseline="0" noProof="0" smtClean="0">
                <a:ln>
                  <a:noFill/>
                </a:ln>
                <a:solidFill>
                  <a:srgbClr val="000000"/>
                </a:solidFill>
                <a:effectLst/>
                <a:uLnTx/>
                <a:uFillTx/>
                <a:latin typeface="Arial"/>
                <a:ea typeface="Arial Unicode MS"/>
                <a:cs typeface="Arial Unicode M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CA" sz="1800" b="0" i="0" u="none" strike="noStrike" kern="1200" cap="none" spc="0" normalizeH="0" baseline="0" noProof="0">
              <a:ln>
                <a:noFill/>
              </a:ln>
              <a:solidFill>
                <a:srgbClr val="000000"/>
              </a:solidFill>
              <a:effectLst/>
              <a:uLnTx/>
              <a:uFillTx/>
              <a:latin typeface="Arial"/>
              <a:ea typeface="Arial Unicode MS"/>
              <a:cs typeface="Arial Unicode MS"/>
            </a:endParaRPr>
          </a:p>
        </p:txBody>
      </p:sp>
      <p:sp>
        <p:nvSpPr>
          <p:cNvPr id="5" name="TextBox 4"/>
          <p:cNvSpPr txBox="1"/>
          <p:nvPr/>
        </p:nvSpPr>
        <p:spPr>
          <a:xfrm>
            <a:off x="1039232" y="527720"/>
            <a:ext cx="10790817" cy="557075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 										2021-07-19</a:t>
            </a: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Research Supervisor Dr. Alexei Korolev</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Research Objectives: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Arial Unicode MS"/>
                <a:cs typeface="Arial Unicode MS"/>
              </a:rPr>
              <a:t>Objective 1: ECCC undertakes efforts to perform comprehensive laboratory calibrations of imaging particle probes, which are required for analysis of in-situ data. The laboratory setup was developed during previous years. The calibration will be performed with a custom-made spinning glass discs with a repeated patters of monodisperse dots masked on their surfaces. The ultimate goal of this work is to develop size-retrieval algorithms for out-of-focus particle images and their positioning in the sample volume (not too much results yet to show).</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Arial Unicode MS"/>
                <a:cs typeface="Arial Unicode MS"/>
              </a:rPr>
              <a:t>Objective 2: Hot-wire instruments are widely used by cloud physics and wind tunnel communities for measurements of bulk liquid (LWC) and ice (IWC) water content. One of the important problems in the calculations of LWC and IWC from the hot-wire measurements is identification of the zero-bias offset, which is known to be function of airspeed, pressure and temperature and determine the so called “convective heat losses”. This work is a continuation of the work started in FY2020-21 (see slide 2 in application to SPICULE data).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Arial Unicode MS"/>
                <a:cs typeface="Arial Unicode MS"/>
              </a:rPr>
              <a:t>Objective 3: Radar measurements are widely used by the cloud physics community for retrievals of cloud microphysics of clouds. One of the important tasks related to such retrievals is to develop of conversion of in-situ microphysical measurements into radar reflectivity. The goal of such calculations is to facilitate interpretation of weather and airborne radar measurements (see slide 3 in application to ICICLE data).</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p:txBody>
      </p:sp>
      <p:sp>
        <p:nvSpPr>
          <p:cNvPr id="9" name="TextBox 8">
            <a:extLst>
              <a:ext uri="{FF2B5EF4-FFF2-40B4-BE49-F238E27FC236}">
                <a16:creationId xmlns:a16="http://schemas.microsoft.com/office/drawing/2014/main" id="{F9C046DF-8CE7-4347-BF8C-626B2F7581FC}"/>
              </a:ext>
            </a:extLst>
          </p:cNvPr>
          <p:cNvSpPr txBox="1"/>
          <p:nvPr/>
        </p:nvSpPr>
        <p:spPr>
          <a:xfrm>
            <a:off x="0" y="0"/>
            <a:ext cx="2279373" cy="369332"/>
          </a:xfrm>
          <a:prstGeom prst="rect">
            <a:avLst/>
          </a:prstGeom>
          <a:solidFill>
            <a:srgbClr val="44546A"/>
          </a:solidFill>
        </p:spPr>
        <p:txBody>
          <a:bodyPr wrap="square" rtlCol="0">
            <a:spAutoFit/>
          </a:bodyPr>
          <a:lstStyle/>
          <a:p>
            <a:pPr marL="228600"/>
            <a:r>
              <a:rPr lang="en-US" dirty="0">
                <a:solidFill>
                  <a:schemeClr val="bg1"/>
                </a:solidFill>
              </a:rPr>
              <a:t>IGOR GRISHIN</a:t>
            </a:r>
          </a:p>
        </p:txBody>
      </p:sp>
    </p:spTree>
    <p:extLst>
      <p:ext uri="{BB962C8B-B14F-4D97-AF65-F5344CB8AC3E}">
        <p14:creationId xmlns:p14="http://schemas.microsoft.com/office/powerpoint/2010/main" val="846209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27E933-83B6-493C-932C-624E0BE325A7}" type="slidenum">
              <a:rPr kumimoji="0" lang="en-CA" sz="1800" b="0" i="0" u="none" strike="noStrike" kern="1200" cap="none" spc="0" normalizeH="0" baseline="0" noProof="0" smtClean="0">
                <a:ln>
                  <a:noFill/>
                </a:ln>
                <a:solidFill>
                  <a:srgbClr val="000000"/>
                </a:solidFill>
                <a:effectLst/>
                <a:uLnTx/>
                <a:uFillTx/>
                <a:latin typeface="Arial"/>
                <a:ea typeface="Arial Unicode MS"/>
                <a:cs typeface="Arial Unicode M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CA" sz="1800" b="0" i="0" u="none" strike="noStrike" kern="1200" cap="none" spc="0" normalizeH="0" baseline="0" noProof="0">
              <a:ln>
                <a:noFill/>
              </a:ln>
              <a:solidFill>
                <a:srgbClr val="000000"/>
              </a:solidFill>
              <a:effectLst/>
              <a:uLnTx/>
              <a:uFillTx/>
              <a:latin typeface="Arial"/>
              <a:ea typeface="Arial Unicode MS"/>
              <a:cs typeface="Arial Unicode MS"/>
            </a:endParaRPr>
          </a:p>
        </p:txBody>
      </p:sp>
      <p:pic>
        <p:nvPicPr>
          <p:cNvPr id="6" name="Picture 5"/>
          <p:cNvPicPr>
            <a:picLocks noChangeAspect="1"/>
          </p:cNvPicPr>
          <p:nvPr/>
        </p:nvPicPr>
        <p:blipFill>
          <a:blip r:embed="rId2"/>
          <a:stretch>
            <a:fillRect/>
          </a:stretch>
        </p:blipFill>
        <p:spPr>
          <a:xfrm>
            <a:off x="1028700" y="1574031"/>
            <a:ext cx="10000650" cy="4823219"/>
          </a:xfrm>
          <a:prstGeom prst="rect">
            <a:avLst/>
          </a:prstGeom>
        </p:spPr>
      </p:pic>
      <p:sp>
        <p:nvSpPr>
          <p:cNvPr id="7" name="TextBox 6"/>
          <p:cNvSpPr txBox="1"/>
          <p:nvPr/>
        </p:nvSpPr>
        <p:spPr>
          <a:xfrm>
            <a:off x="1028700" y="565820"/>
            <a:ext cx="9362067"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SPICULE Experiment: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Estimation of the Hot-Wire Sensors Baseline Drift with preselected Clear Sky Data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p:txBody>
      </p:sp>
      <p:sp>
        <p:nvSpPr>
          <p:cNvPr id="8" name="TextBox 7">
            <a:extLst>
              <a:ext uri="{FF2B5EF4-FFF2-40B4-BE49-F238E27FC236}">
                <a16:creationId xmlns:a16="http://schemas.microsoft.com/office/drawing/2014/main" id="{54575B23-6229-6B46-984E-8925D8436BA8}"/>
              </a:ext>
            </a:extLst>
          </p:cNvPr>
          <p:cNvSpPr txBox="1"/>
          <p:nvPr/>
        </p:nvSpPr>
        <p:spPr>
          <a:xfrm>
            <a:off x="0" y="0"/>
            <a:ext cx="2279373" cy="369332"/>
          </a:xfrm>
          <a:prstGeom prst="rect">
            <a:avLst/>
          </a:prstGeom>
          <a:solidFill>
            <a:srgbClr val="44546A"/>
          </a:solidFill>
        </p:spPr>
        <p:txBody>
          <a:bodyPr wrap="square" rtlCol="0">
            <a:spAutoFit/>
          </a:bodyPr>
          <a:lstStyle/>
          <a:p>
            <a:pPr marL="228600"/>
            <a:r>
              <a:rPr lang="en-US" dirty="0">
                <a:solidFill>
                  <a:schemeClr val="bg1"/>
                </a:solidFill>
              </a:rPr>
              <a:t>IGOR GRISHIN</a:t>
            </a:r>
          </a:p>
        </p:txBody>
      </p:sp>
    </p:spTree>
    <p:extLst>
      <p:ext uri="{BB962C8B-B14F-4D97-AF65-F5344CB8AC3E}">
        <p14:creationId xmlns:p14="http://schemas.microsoft.com/office/powerpoint/2010/main" val="397039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7A27E933-83B6-493C-932C-624E0BE325A7}" type="slidenum">
              <a:rPr kumimoji="1" lang="en-CA" sz="18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0070205080204" pitchFamily="34" charset="-128"/>
                <a:cs typeface="Arial Unicode MS"/>
              </a:rPr>
              <a:pPr marL="0" marR="0" lvl="0" indent="0" algn="l" defTabSz="914400" rtl="0" eaLnBrk="0" fontAlgn="base" latinLnBrk="0" hangingPunct="0">
                <a:lnSpc>
                  <a:spcPct val="100000"/>
                </a:lnSpc>
                <a:spcBef>
                  <a:spcPct val="0"/>
                </a:spcBef>
                <a:spcAft>
                  <a:spcPct val="0"/>
                </a:spcAft>
                <a:buClrTx/>
                <a:buSzTx/>
                <a:buFontTx/>
                <a:buNone/>
                <a:tabLst/>
                <a:defRPr/>
              </a:pPr>
              <a:t>27</a:t>
            </a:fld>
            <a:endParaRPr kumimoji="1" lang="en-CA" sz="18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p:txBody>
      </p:sp>
      <p:sp>
        <p:nvSpPr>
          <p:cNvPr id="6" name="TextBox 5"/>
          <p:cNvSpPr txBox="1"/>
          <p:nvPr/>
        </p:nvSpPr>
        <p:spPr>
          <a:xfrm>
            <a:off x="1096383" y="842045"/>
            <a:ext cx="8228592" cy="10772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ICICLE: Radar Reflectivity (W-band) &amp; LWC Retrievals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sz="1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ICICLE Flight 20 February 23, 2019</a:t>
            </a: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Horizontal Polarization</a:t>
            </a:r>
          </a:p>
        </p:txBody>
      </p:sp>
      <p:pic>
        <p:nvPicPr>
          <p:cNvPr id="3" name="Picture 2"/>
          <p:cNvPicPr>
            <a:picLocks noChangeAspect="1"/>
          </p:cNvPicPr>
          <p:nvPr/>
        </p:nvPicPr>
        <p:blipFill>
          <a:blip r:embed="rId2"/>
          <a:stretch>
            <a:fillRect/>
          </a:stretch>
        </p:blipFill>
        <p:spPr>
          <a:xfrm>
            <a:off x="1991544" y="1985938"/>
            <a:ext cx="8604448" cy="4355724"/>
          </a:xfrm>
          <a:prstGeom prst="rect">
            <a:avLst/>
          </a:prstGeom>
        </p:spPr>
      </p:pic>
      <p:sp>
        <p:nvSpPr>
          <p:cNvPr id="8" name="TextBox 7"/>
          <p:cNvSpPr txBox="1"/>
          <p:nvPr/>
        </p:nvSpPr>
        <p:spPr>
          <a:xfrm>
            <a:off x="6266080" y="2564905"/>
            <a:ext cx="1752403" cy="116955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Aspect Ratio = 0.25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sz="14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sz="14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sz="14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0070205080204" pitchFamily="34" charset="-128"/>
                <a:cs typeface="Arial Unicode MS"/>
              </a:rPr>
              <a:t>Aspect Ratio = 0.6</a:t>
            </a:r>
          </a:p>
        </p:txBody>
      </p:sp>
      <p:sp>
        <p:nvSpPr>
          <p:cNvPr id="9" name="TextBox 8">
            <a:extLst>
              <a:ext uri="{FF2B5EF4-FFF2-40B4-BE49-F238E27FC236}">
                <a16:creationId xmlns:a16="http://schemas.microsoft.com/office/drawing/2014/main" id="{142F2CB9-C561-E74C-B788-B7F54D6B5EF4}"/>
              </a:ext>
            </a:extLst>
          </p:cNvPr>
          <p:cNvSpPr txBox="1"/>
          <p:nvPr/>
        </p:nvSpPr>
        <p:spPr>
          <a:xfrm>
            <a:off x="0" y="0"/>
            <a:ext cx="2279373" cy="369332"/>
          </a:xfrm>
          <a:prstGeom prst="rect">
            <a:avLst/>
          </a:prstGeom>
          <a:solidFill>
            <a:srgbClr val="44546A"/>
          </a:solidFill>
        </p:spPr>
        <p:txBody>
          <a:bodyPr wrap="square" rtlCol="0">
            <a:spAutoFit/>
          </a:bodyPr>
          <a:lstStyle/>
          <a:p>
            <a:pPr marL="228600"/>
            <a:r>
              <a:rPr lang="en-US" dirty="0">
                <a:solidFill>
                  <a:schemeClr val="bg1"/>
                </a:solidFill>
              </a:rPr>
              <a:t>IGOR GRISHIN</a:t>
            </a:r>
          </a:p>
        </p:txBody>
      </p:sp>
    </p:spTree>
    <p:extLst>
      <p:ext uri="{BB962C8B-B14F-4D97-AF65-F5344CB8AC3E}">
        <p14:creationId xmlns:p14="http://schemas.microsoft.com/office/powerpoint/2010/main" val="1877721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124745"/>
            <a:ext cx="6732240" cy="2913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524000" y="274638"/>
            <a:ext cx="9144000" cy="1143000"/>
          </a:xfrm>
        </p:spPr>
        <p:txBody>
          <a:bodyPr>
            <a:normAutofit/>
          </a:bodyPr>
          <a:lstStyle/>
          <a:p>
            <a:r>
              <a:rPr lang="en-CA" dirty="0">
                <a:latin typeface="Arial Black" panose="020B0A04020102020204" pitchFamily="34" charset="0"/>
              </a:rPr>
              <a:t>1. Vis due to FG and </a:t>
            </a:r>
            <a:r>
              <a:rPr lang="en-CA" dirty="0" err="1">
                <a:latin typeface="Arial Black" panose="020B0A04020102020204" pitchFamily="34" charset="0"/>
              </a:rPr>
              <a:t>Precip</a:t>
            </a:r>
            <a:endParaRPr lang="en-CA"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pPr marL="0" indent="0">
              <a:buNone/>
            </a:pPr>
            <a:r>
              <a:rPr lang="en-CA" sz="2400" b="1" dirty="0">
                <a:solidFill>
                  <a:srgbClr val="FF0000"/>
                </a:solidFill>
                <a:latin typeface="Arial Black" panose="020B0A04020102020204" pitchFamily="34" charset="0"/>
              </a:rPr>
              <a:t>Applications</a:t>
            </a:r>
          </a:p>
          <a:p>
            <a:r>
              <a:rPr lang="en-CA" sz="2400" b="1" dirty="0"/>
              <a:t>Marine environments </a:t>
            </a:r>
          </a:p>
          <a:p>
            <a:r>
              <a:rPr lang="en-CA" sz="2400" b="1" dirty="0"/>
              <a:t>Aviation/Transportation Operations</a:t>
            </a:r>
          </a:p>
          <a:p>
            <a:r>
              <a:rPr lang="en-CA" sz="2400" b="1" dirty="0"/>
              <a:t>New tech development</a:t>
            </a:r>
          </a:p>
          <a:p>
            <a:pPr marL="0" indent="0">
              <a:buNone/>
            </a:pPr>
            <a:endParaRPr lang="en-CA" sz="2400" dirty="0"/>
          </a:p>
          <a:p>
            <a:pPr marL="0" indent="0">
              <a:buNone/>
            </a:pPr>
            <a:r>
              <a:rPr lang="en-CA" sz="2400" dirty="0">
                <a:solidFill>
                  <a:srgbClr val="FF0000"/>
                </a:solidFill>
                <a:latin typeface="Arial Black" panose="020B0A04020102020204" pitchFamily="34" charset="0"/>
              </a:rPr>
              <a:t>Projects involved</a:t>
            </a:r>
          </a:p>
          <a:p>
            <a:pPr marL="0" indent="0">
              <a:buNone/>
            </a:pPr>
            <a:r>
              <a:rPr lang="en-CA" sz="1800" b="1" dirty="0">
                <a:latin typeface="Arial Black" panose="020B0A04020102020204" pitchFamily="34" charset="0"/>
              </a:rPr>
              <a:t>-C-FACT  field project for mountain visibility (Uni of Utah)</a:t>
            </a:r>
          </a:p>
          <a:p>
            <a:pPr marL="0" indent="0">
              <a:buNone/>
            </a:pPr>
            <a:r>
              <a:rPr lang="en-CA" sz="1800" b="1" dirty="0">
                <a:latin typeface="Arial Black" panose="020B0A04020102020204" pitchFamily="34" charset="0"/>
              </a:rPr>
              <a:t>-C-FOG marine fog/</a:t>
            </a:r>
            <a:r>
              <a:rPr lang="en-CA" sz="1800" b="1" dirty="0" err="1">
                <a:latin typeface="Arial Black" panose="020B0A04020102020204" pitchFamily="34" charset="0"/>
              </a:rPr>
              <a:t>precip</a:t>
            </a:r>
            <a:r>
              <a:rPr lang="en-CA" sz="1800" b="1" dirty="0">
                <a:latin typeface="Arial Black" panose="020B0A04020102020204" pitchFamily="34" charset="0"/>
              </a:rPr>
              <a:t> visibility (</a:t>
            </a:r>
            <a:r>
              <a:rPr lang="en-CA" sz="1800" b="1" dirty="0" err="1">
                <a:latin typeface="Arial Black" panose="020B0A04020102020204" pitchFamily="34" charset="0"/>
              </a:rPr>
              <a:t>Uni</a:t>
            </a:r>
            <a:r>
              <a:rPr lang="en-CA" sz="1800" b="1" dirty="0">
                <a:latin typeface="Arial Black" panose="020B0A04020102020204" pitchFamily="34" charset="0"/>
              </a:rPr>
              <a:t> of NDU)</a:t>
            </a:r>
          </a:p>
          <a:p>
            <a:pPr marL="0" indent="0">
              <a:buNone/>
            </a:pPr>
            <a:r>
              <a:rPr lang="en-CA" sz="1800" b="1" dirty="0">
                <a:latin typeface="Arial Black" panose="020B0A04020102020204" pitchFamily="34" charset="0"/>
              </a:rPr>
              <a:t>-Climatic wind tunnel  experiments (Ontario Tech </a:t>
            </a:r>
            <a:r>
              <a:rPr lang="en-CA" sz="1800" b="1" dirty="0" err="1">
                <a:latin typeface="Arial Black" panose="020B0A04020102020204" pitchFamily="34" charset="0"/>
              </a:rPr>
              <a:t>Uni</a:t>
            </a:r>
            <a:r>
              <a:rPr lang="en-CA" sz="1800" b="1" dirty="0">
                <a:latin typeface="Arial Black" panose="020B0A04020102020204" pitchFamily="34" charset="0"/>
              </a:rPr>
              <a:t>) and extreme weather (high-low T, gust, icing, frost, vis)</a:t>
            </a:r>
          </a:p>
          <a:p>
            <a:endParaRPr lang="en-CA" sz="2400" dirty="0"/>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8249" y="1124744"/>
            <a:ext cx="2238091" cy="2913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2F4A7007-AC47-D54C-9982-8454CE2B5BAA}"/>
              </a:ext>
            </a:extLst>
          </p:cNvPr>
          <p:cNvSpPr txBox="1"/>
          <p:nvPr/>
        </p:nvSpPr>
        <p:spPr>
          <a:xfrm>
            <a:off x="0" y="0"/>
            <a:ext cx="2083181" cy="369332"/>
          </a:xfrm>
          <a:prstGeom prst="rect">
            <a:avLst/>
          </a:prstGeom>
          <a:solidFill>
            <a:schemeClr val="tx2"/>
          </a:solidFill>
        </p:spPr>
        <p:txBody>
          <a:bodyPr wrap="square" rtlCol="0">
            <a:spAutoFit/>
          </a:bodyPr>
          <a:lstStyle/>
          <a:p>
            <a:pPr marL="228600"/>
            <a:r>
              <a:rPr lang="en-US" dirty="0">
                <a:solidFill>
                  <a:schemeClr val="bg1"/>
                </a:solidFill>
              </a:rPr>
              <a:t>ISMAIL GULTEPE</a:t>
            </a:r>
          </a:p>
        </p:txBody>
      </p:sp>
    </p:spTree>
    <p:extLst>
      <p:ext uri="{BB962C8B-B14F-4D97-AF65-F5344CB8AC3E}">
        <p14:creationId xmlns:p14="http://schemas.microsoft.com/office/powerpoint/2010/main" val="1306486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3187827"/>
            <a:ext cx="3419872" cy="364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628847" y="296373"/>
            <a:ext cx="9398955" cy="1325563"/>
          </a:xfrm>
        </p:spPr>
        <p:txBody>
          <a:bodyPr>
            <a:normAutofit/>
          </a:bodyPr>
          <a:lstStyle/>
          <a:p>
            <a:r>
              <a:rPr lang="en-CA" dirty="0">
                <a:latin typeface="Arial Black" panose="020B0A04020102020204" pitchFamily="34" charset="0"/>
              </a:rPr>
              <a:t>2. Supersite observations for NWP and  RSR validations</a:t>
            </a:r>
          </a:p>
        </p:txBody>
      </p:sp>
      <p:sp>
        <p:nvSpPr>
          <p:cNvPr id="3" name="Content Placeholder 2"/>
          <p:cNvSpPr>
            <a:spLocks noGrp="1"/>
          </p:cNvSpPr>
          <p:nvPr>
            <p:ph idx="1"/>
          </p:nvPr>
        </p:nvSpPr>
        <p:spPr>
          <a:xfrm>
            <a:off x="1703512" y="1556793"/>
            <a:ext cx="8229600" cy="4525963"/>
          </a:xfrm>
        </p:spPr>
        <p:txBody>
          <a:bodyPr>
            <a:normAutofit fontScale="70000" lnSpcReduction="20000"/>
          </a:bodyPr>
          <a:lstStyle/>
          <a:p>
            <a:pPr marL="0" indent="0">
              <a:buNone/>
            </a:pPr>
            <a:r>
              <a:rPr lang="en-CA" dirty="0">
                <a:solidFill>
                  <a:srgbClr val="FF0000"/>
                </a:solidFill>
                <a:latin typeface="Arial Black" panose="020B0A04020102020204" pitchFamily="34" charset="0"/>
              </a:rPr>
              <a:t>Activity</a:t>
            </a:r>
          </a:p>
          <a:p>
            <a:r>
              <a:rPr lang="en-CA" dirty="0"/>
              <a:t>NWP validations</a:t>
            </a:r>
          </a:p>
          <a:p>
            <a:r>
              <a:rPr lang="en-CA" dirty="0"/>
              <a:t>Remote sensing validations (radar/satellite)</a:t>
            </a:r>
          </a:p>
          <a:p>
            <a:r>
              <a:rPr lang="en-CA" dirty="0"/>
              <a:t>Microphysical parameterization development</a:t>
            </a:r>
          </a:p>
          <a:p>
            <a:r>
              <a:rPr lang="en-CA" dirty="0"/>
              <a:t>Ground based icing/</a:t>
            </a:r>
            <a:r>
              <a:rPr lang="en-CA" dirty="0" err="1"/>
              <a:t>precip</a:t>
            </a:r>
            <a:r>
              <a:rPr lang="en-CA" dirty="0"/>
              <a:t> types</a:t>
            </a:r>
          </a:p>
          <a:p>
            <a:pPr marL="0" indent="0">
              <a:buNone/>
            </a:pPr>
            <a:endParaRPr lang="en-CA" dirty="0"/>
          </a:p>
          <a:p>
            <a:pPr marL="0" indent="0">
              <a:buNone/>
            </a:pPr>
            <a:r>
              <a:rPr lang="en-CA" sz="3000" dirty="0">
                <a:solidFill>
                  <a:srgbClr val="FF0000"/>
                </a:solidFill>
                <a:latin typeface="Arial Black" panose="020B0A04020102020204" pitchFamily="34" charset="0"/>
              </a:rPr>
              <a:t>Focused areas</a:t>
            </a:r>
          </a:p>
          <a:p>
            <a:pPr marL="0" indent="0">
              <a:buNone/>
            </a:pPr>
            <a:r>
              <a:rPr lang="en-CA" sz="2900" dirty="0"/>
              <a:t>- Visibility due to FG, RN, SN, BSN</a:t>
            </a:r>
          </a:p>
          <a:p>
            <a:pPr marL="0" indent="0">
              <a:buNone/>
            </a:pPr>
            <a:r>
              <a:rPr lang="en-CA" sz="2900" dirty="0"/>
              <a:t>- Mixed </a:t>
            </a:r>
            <a:r>
              <a:rPr lang="en-CA" sz="2900" dirty="0" err="1"/>
              <a:t>precip</a:t>
            </a:r>
            <a:r>
              <a:rPr lang="en-CA" sz="2900" dirty="0"/>
              <a:t>; FG/RN/DRZL/SN</a:t>
            </a:r>
          </a:p>
          <a:p>
            <a:pPr marL="0" indent="0">
              <a:buNone/>
            </a:pPr>
            <a:r>
              <a:rPr lang="en-CA" sz="2900" dirty="0"/>
              <a:t>- Ground base icing/</a:t>
            </a:r>
            <a:r>
              <a:rPr lang="en-CA" sz="2900" dirty="0" err="1"/>
              <a:t>deicing</a:t>
            </a:r>
            <a:endParaRPr lang="en-CA" sz="2900" dirty="0"/>
          </a:p>
          <a:p>
            <a:pPr marL="0" indent="0">
              <a:buNone/>
            </a:pPr>
            <a:r>
              <a:rPr lang="en-CA" sz="2900" dirty="0"/>
              <a:t>- SN/RN characterization</a:t>
            </a:r>
          </a:p>
          <a:p>
            <a:pPr marL="0" indent="0">
              <a:buNone/>
            </a:pPr>
            <a:r>
              <a:rPr lang="en-CA" sz="2900" dirty="0"/>
              <a:t>- Gust/turbulence</a:t>
            </a:r>
          </a:p>
          <a:p>
            <a:pPr marL="0" indent="0">
              <a:buNone/>
            </a:pPr>
            <a:r>
              <a:rPr lang="en-CA" sz="2900" dirty="0"/>
              <a:t>- IN and CCN effects on clouds</a:t>
            </a:r>
          </a:p>
          <a:p>
            <a:endParaRPr lang="en-CA" dirty="0"/>
          </a:p>
        </p:txBody>
      </p:sp>
      <p:pic>
        <p:nvPicPr>
          <p:cNvPr id="5" name="Picture 16" descr="F:\C-FOG_forecats\OTHERS\Andrew_heidenger\2018_09_13\cld_cwp_dcomp.no-grid.20180913.120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306" y="1412776"/>
            <a:ext cx="2004580" cy="191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F37B0A9-BE99-7347-8574-7EDDD482C471}"/>
              </a:ext>
            </a:extLst>
          </p:cNvPr>
          <p:cNvSpPr txBox="1"/>
          <p:nvPr/>
        </p:nvSpPr>
        <p:spPr>
          <a:xfrm>
            <a:off x="0" y="0"/>
            <a:ext cx="2083181" cy="369332"/>
          </a:xfrm>
          <a:prstGeom prst="rect">
            <a:avLst/>
          </a:prstGeom>
          <a:solidFill>
            <a:schemeClr val="tx2"/>
          </a:solidFill>
        </p:spPr>
        <p:txBody>
          <a:bodyPr wrap="square" rtlCol="0">
            <a:spAutoFit/>
          </a:bodyPr>
          <a:lstStyle/>
          <a:p>
            <a:pPr marL="228600"/>
            <a:r>
              <a:rPr lang="en-US" dirty="0">
                <a:solidFill>
                  <a:schemeClr val="bg1"/>
                </a:solidFill>
              </a:rPr>
              <a:t>ISMAIL GULTEPE</a:t>
            </a:r>
          </a:p>
        </p:txBody>
      </p:sp>
    </p:spTree>
    <p:extLst>
      <p:ext uri="{BB962C8B-B14F-4D97-AF65-F5344CB8AC3E}">
        <p14:creationId xmlns:p14="http://schemas.microsoft.com/office/powerpoint/2010/main" val="3749516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0ADCA-8A74-B84B-B88A-A1905D7978BE}"/>
              </a:ext>
            </a:extLst>
          </p:cNvPr>
          <p:cNvPicPr/>
          <p:nvPr/>
        </p:nvPicPr>
        <p:blipFill>
          <a:blip r:embed="rId2"/>
          <a:stretch>
            <a:fillRect/>
          </a:stretch>
        </p:blipFill>
        <p:spPr>
          <a:xfrm>
            <a:off x="2637089" y="999858"/>
            <a:ext cx="7045297" cy="5306939"/>
          </a:xfrm>
          <a:prstGeom prst="rect">
            <a:avLst/>
          </a:prstGeom>
        </p:spPr>
      </p:pic>
      <p:sp>
        <p:nvSpPr>
          <p:cNvPr id="8" name="Rectangle 7">
            <a:extLst>
              <a:ext uri="{FF2B5EF4-FFF2-40B4-BE49-F238E27FC236}">
                <a16:creationId xmlns:a16="http://schemas.microsoft.com/office/drawing/2014/main" id="{8D2852BF-1102-C741-9ABB-7493B43B144E}"/>
              </a:ext>
            </a:extLst>
          </p:cNvPr>
          <p:cNvSpPr/>
          <p:nvPr/>
        </p:nvSpPr>
        <p:spPr>
          <a:xfrm>
            <a:off x="0" y="51276"/>
            <a:ext cx="12192000" cy="369332"/>
          </a:xfrm>
          <a:prstGeom prst="rect">
            <a:avLst/>
          </a:prstGeom>
        </p:spPr>
        <p:txBody>
          <a:bodyPr wrap="square">
            <a:spAutoFit/>
          </a:bodyPr>
          <a:lstStyle/>
          <a:p>
            <a:r>
              <a:rPr lang="en-US" b="1" dirty="0"/>
              <a:t>  OBRS Function Mapping across Delivery on Mandate for MRD/ASTD:  </a:t>
            </a:r>
            <a:r>
              <a:rPr lang="en-US" b="1" dirty="0">
                <a:solidFill>
                  <a:schemeClr val="accent1">
                    <a:lumMod val="75000"/>
                  </a:schemeClr>
                </a:solidFill>
              </a:rPr>
              <a:t>Flowchart of activities</a:t>
            </a:r>
          </a:p>
        </p:txBody>
      </p:sp>
    </p:spTree>
    <p:extLst>
      <p:ext uri="{BB962C8B-B14F-4D97-AF65-F5344CB8AC3E}">
        <p14:creationId xmlns:p14="http://schemas.microsoft.com/office/powerpoint/2010/main" val="358679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72626B-2D2D-40EE-B82D-0DC82D8D4FDE}"/>
              </a:ext>
            </a:extLst>
          </p:cNvPr>
          <p:cNvSpPr txBox="1"/>
          <p:nvPr/>
        </p:nvSpPr>
        <p:spPr>
          <a:xfrm>
            <a:off x="1164564" y="439948"/>
            <a:ext cx="10394831" cy="6186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sng" strike="noStrike" kern="1200" cap="none" spc="0" normalizeH="0" baseline="0" noProof="0" dirty="0">
                <a:ln>
                  <a:noFill/>
                </a:ln>
                <a:solidFill>
                  <a:prstClr val="black"/>
                </a:solidFill>
                <a:effectLst/>
                <a:uLnTx/>
                <a:uFillTx/>
                <a:latin typeface="Calibri" panose="020F0502020204030204"/>
                <a:ea typeface="+mn-ea"/>
                <a:cs typeface="+mn-cs"/>
              </a:rPr>
              <a:t>Major directions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Theoretical and observational studies of cloud processes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Policy and regulations, aviation safety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Airborne measurements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Instrumentation and data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panose="020F0502020204030204"/>
                <a:ea typeface="+mn-ea"/>
                <a:cs typeface="+mn-cs"/>
              </a:rPr>
              <a:t>Cloud Processes (Theoretical themes)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Droplet size distribution broadening dynamics: the effect of the Ostwald ripening, the effect of supersaturation fluctuations and isobaric mixing in a turbulent environment.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Development of a theoretical framework for homogeneous and inhomogeneous mixing. Relation to the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Damkhöller</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number.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Development of a theoretical framework for phase partitioning in three-phase colloidal systems (mixed-phase clouds). Development of a theory of persistent mixed-phase clouds. Identification of two more conditions for partitioning of ice and liquid phases besides the Wegener-Bergeron-</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Findeisen</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process.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Development of a physically based parameterization of CCN activation at the cloud base, based on analytical solution for maximum supersaturation at the cloud base.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panose="020F0502020204030204"/>
                <a:ea typeface="+mn-ea"/>
                <a:cs typeface="+mn-cs"/>
              </a:rPr>
              <a:t>Cloud Processes (Observations)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Statistics of different microphysical parameters in liquid, ice and mixed-phase clouds.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Relative humidity in ice, and mixed-phase clouds.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Statistics of ice particle habits.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Observations of secondary ice production.  </a:t>
            </a:r>
          </a:p>
        </p:txBody>
      </p:sp>
      <p:sp>
        <p:nvSpPr>
          <p:cNvPr id="4" name="TextBox 3">
            <a:extLst>
              <a:ext uri="{FF2B5EF4-FFF2-40B4-BE49-F238E27FC236}">
                <a16:creationId xmlns:a16="http://schemas.microsoft.com/office/drawing/2014/main" id="{65B06C2B-446F-4C47-B284-B7AF94665ECA}"/>
              </a:ext>
            </a:extLst>
          </p:cNvPr>
          <p:cNvSpPr txBox="1"/>
          <p:nvPr/>
        </p:nvSpPr>
        <p:spPr>
          <a:xfrm>
            <a:off x="1" y="0"/>
            <a:ext cx="2248185" cy="369332"/>
          </a:xfrm>
          <a:prstGeom prst="rect">
            <a:avLst/>
          </a:prstGeom>
          <a:solidFill>
            <a:schemeClr val="tx2"/>
          </a:solidFill>
        </p:spPr>
        <p:txBody>
          <a:bodyPr wrap="square" rtlCol="0">
            <a:spAutoFit/>
          </a:bodyPr>
          <a:lstStyle/>
          <a:p>
            <a:pPr marL="228600"/>
            <a:r>
              <a:rPr lang="en-US" dirty="0">
                <a:solidFill>
                  <a:schemeClr val="bg1"/>
                </a:solidFill>
              </a:rPr>
              <a:t>ALEXEI KOROLEV</a:t>
            </a:r>
          </a:p>
        </p:txBody>
      </p:sp>
    </p:spTree>
    <p:extLst>
      <p:ext uri="{BB962C8B-B14F-4D97-AF65-F5344CB8AC3E}">
        <p14:creationId xmlns:p14="http://schemas.microsoft.com/office/powerpoint/2010/main" val="2856225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72626B-2D2D-40EE-B82D-0DC82D8D4FDE}"/>
              </a:ext>
            </a:extLst>
          </p:cNvPr>
          <p:cNvSpPr txBox="1"/>
          <p:nvPr/>
        </p:nvSpPr>
        <p:spPr>
          <a:xfrm>
            <a:off x="1399294" y="394692"/>
            <a:ext cx="10653623" cy="64633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panose="020F0502020204030204"/>
                <a:ea typeface="+mn-ea"/>
                <a:cs typeface="+mn-cs"/>
              </a:rPr>
              <a:t>Policy and regulations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Supporting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aviation regulatory agencies (FAA, TC) in defining freezing drizzle and freezing rain icing environments for certification of a new type aircraft design (14 </a:t>
            </a:r>
            <a:r>
              <a:rPr kumimoji="0" lang="en-CA" sz="1800" b="0" i="0" u="none" strike="noStrike" kern="1200" cap="none" spc="0" normalizeH="0" baseline="0" noProof="0" dirty="0">
                <a:ln>
                  <a:noFill/>
                </a:ln>
                <a:solidFill>
                  <a:srgbClr val="000000"/>
                </a:solidFill>
                <a:effectLst/>
                <a:uLnTx/>
                <a:uFillTx/>
                <a:latin typeface="Calibri" panose="020F0502020204030204"/>
                <a:ea typeface="+mn-ea"/>
                <a:cs typeface="+mn-cs"/>
              </a:rPr>
              <a:t>Code of Federal Regulations (CFR) Appendix O to Part 25 (Airworthiness Standards: Transport Category Airplanes))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Supporting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international aviation regulatory agencies (FAA, TC, EASA) in defining ice crystal icing environments and engineering standards for certification of a new type aircraft design (</a:t>
            </a:r>
            <a:r>
              <a:rPr kumimoji="0" lang="en-CA" sz="1800" b="0" i="0" u="none" strike="noStrike" kern="1200" cap="none" spc="0" normalizeH="0" baseline="0" noProof="0" dirty="0">
                <a:ln>
                  <a:noFill/>
                </a:ln>
                <a:solidFill>
                  <a:srgbClr val="000000"/>
                </a:solidFill>
                <a:effectLst/>
                <a:uLnTx/>
                <a:uFillTx/>
                <a:latin typeface="Calibri" panose="020F0502020204030204"/>
                <a:ea typeface="+mn-ea"/>
                <a:cs typeface="+mn-cs"/>
              </a:rPr>
              <a:t>14 CFR Appendix H to Part 25 (Airworthiness Standards: Transport Category Airplanes))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Supporting the international wind tunnel community in developing measurement standards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supercooled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liquid sprays and ice.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panose="020F0502020204030204"/>
                <a:ea typeface="+mn-ea"/>
                <a:cs typeface="+mn-cs"/>
              </a:rPr>
              <a:t>Airborne instrumentation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Redesign of a hot-wire Nevzorov probe and adapting it for airborne and wind-tunnel operations.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Design of an array of hot-wire sensors for LWC and TWC measurements.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Design of an airborne cloud extinction probe.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Design of anti-shattering tips (Korolev tips) for particle probes (patented).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Design of a technique for calibrations of scattering probes by monodisperse droplets.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Develop a theoretical framework of binary digital images in OAPs based on Fresnel diffraction. Corrections of particle sizes measured by OAPs.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Theoretical framework of ice growth on icing cylinders.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panose="020F0502020204030204"/>
                <a:ea typeface="+mn-ea"/>
                <a:cs typeface="+mn-cs"/>
              </a:rPr>
              <a:t>Field deployments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Deep experience in deployment, integration and operation of airborne instruments in harsh environments.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Participation in over 40 airborne and wind tunnel campaigns. </a:t>
            </a:r>
          </a:p>
        </p:txBody>
      </p:sp>
      <p:sp>
        <p:nvSpPr>
          <p:cNvPr id="3" name="TextBox 2">
            <a:extLst>
              <a:ext uri="{FF2B5EF4-FFF2-40B4-BE49-F238E27FC236}">
                <a16:creationId xmlns:a16="http://schemas.microsoft.com/office/drawing/2014/main" id="{7DB44489-3E36-CB4B-8E36-168465C39AFB}"/>
              </a:ext>
            </a:extLst>
          </p:cNvPr>
          <p:cNvSpPr txBox="1"/>
          <p:nvPr/>
        </p:nvSpPr>
        <p:spPr>
          <a:xfrm>
            <a:off x="1" y="0"/>
            <a:ext cx="2248185" cy="369332"/>
          </a:xfrm>
          <a:prstGeom prst="rect">
            <a:avLst/>
          </a:prstGeom>
          <a:solidFill>
            <a:schemeClr val="tx2"/>
          </a:solidFill>
        </p:spPr>
        <p:txBody>
          <a:bodyPr wrap="square" rtlCol="0">
            <a:spAutoFit/>
          </a:bodyPr>
          <a:lstStyle/>
          <a:p>
            <a:pPr marL="228600"/>
            <a:r>
              <a:rPr lang="en-US" dirty="0">
                <a:solidFill>
                  <a:schemeClr val="bg1"/>
                </a:solidFill>
              </a:rPr>
              <a:t>ALEXEI KOROLEV</a:t>
            </a:r>
          </a:p>
        </p:txBody>
      </p:sp>
    </p:spTree>
    <p:extLst>
      <p:ext uri="{BB962C8B-B14F-4D97-AF65-F5344CB8AC3E}">
        <p14:creationId xmlns:p14="http://schemas.microsoft.com/office/powerpoint/2010/main" val="2101947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CA" sz="2800" dirty="0"/>
              <a:t>	CP-related research</a:t>
            </a:r>
          </a:p>
        </p:txBody>
      </p:sp>
      <p:sp>
        <p:nvSpPr>
          <p:cNvPr id="3" name="Content Placeholder 2"/>
          <p:cNvSpPr>
            <a:spLocks noGrp="1"/>
          </p:cNvSpPr>
          <p:nvPr>
            <p:ph idx="1"/>
          </p:nvPr>
        </p:nvSpPr>
        <p:spPr>
          <a:xfrm>
            <a:off x="1981200" y="1052736"/>
            <a:ext cx="8651304" cy="5616624"/>
          </a:xfrm>
        </p:spPr>
        <p:txBody>
          <a:bodyPr>
            <a:normAutofit/>
          </a:bodyPr>
          <a:lstStyle/>
          <a:p>
            <a:r>
              <a:rPr lang="en-CA" sz="1600" dirty="0"/>
              <a:t>Continuous high-res cloud (vertically-resolved), fog, and precipitation observations at Iqaluit, Whitehorse, &amp; Squamish sites (since 2015/2018)</a:t>
            </a:r>
          </a:p>
          <a:p>
            <a:pPr lvl="1"/>
            <a:r>
              <a:rPr lang="en-CA" sz="1400" dirty="0"/>
              <a:t>Utilize existing dataset for Arctic / mountain meteorological studies</a:t>
            </a:r>
          </a:p>
          <a:p>
            <a:pPr lvl="1"/>
            <a:r>
              <a:rPr lang="en-CA" sz="1400" dirty="0"/>
              <a:t>Most instruments are being redeployed ASAP (COVID) – where to?</a:t>
            </a:r>
          </a:p>
          <a:p>
            <a:r>
              <a:rPr lang="en-CA" sz="1600" dirty="0"/>
              <a:t>Radiation:</a:t>
            </a:r>
          </a:p>
          <a:p>
            <a:pPr lvl="1"/>
            <a:r>
              <a:rPr lang="en-CA" sz="1400" dirty="0"/>
              <a:t>Long- and short-wave radiation flux sensors at Iqaluit since 2018</a:t>
            </a:r>
          </a:p>
          <a:p>
            <a:pPr lvl="2"/>
            <a:r>
              <a:rPr lang="en-CA" sz="1200" dirty="0"/>
              <a:t>Can measure surface cloud radiative effect</a:t>
            </a:r>
          </a:p>
          <a:p>
            <a:pPr lvl="2"/>
            <a:r>
              <a:rPr lang="en-CA" sz="1200" dirty="0"/>
              <a:t>Can combine with cloud cover observations (cloud base height, </a:t>
            </a:r>
            <a:r>
              <a:rPr lang="en-CA" sz="1200" dirty="0" err="1"/>
              <a:t>dpol</a:t>
            </a:r>
            <a:r>
              <a:rPr lang="en-CA" sz="1200" dirty="0"/>
              <a:t> ratio, AERONET aerosol optical depth, vertical velocities, 2D wind profiles, surface </a:t>
            </a:r>
            <a:r>
              <a:rPr lang="en-CA" sz="1200" dirty="0" err="1"/>
              <a:t>precip</a:t>
            </a:r>
            <a:r>
              <a:rPr lang="en-CA" sz="1200" dirty="0"/>
              <a:t>)</a:t>
            </a:r>
          </a:p>
          <a:p>
            <a:pPr lvl="1"/>
            <a:r>
              <a:rPr lang="en-CA" sz="1400" dirty="0"/>
              <a:t>Downwelling Far Infrared observations in Iqaluit (thin-ice clouds, IR budget, etc.) with the FIRR</a:t>
            </a:r>
          </a:p>
          <a:p>
            <a:pPr lvl="2"/>
            <a:r>
              <a:rPr lang="en-CA" sz="1200" dirty="0"/>
              <a:t>In collaboration with J-P. Blanchet &amp; Ph.D. Thesis for L. Pelletier (UQAM)</a:t>
            </a:r>
          </a:p>
          <a:p>
            <a:r>
              <a:rPr lang="en-CA" sz="1600" dirty="0"/>
              <a:t>Microphysical properties:</a:t>
            </a:r>
          </a:p>
          <a:p>
            <a:pPr lvl="1"/>
            <a:r>
              <a:rPr lang="en-CA" sz="1400" dirty="0"/>
              <a:t>Can analyze mixed-phase clouds &amp; model representation evaluation</a:t>
            </a:r>
          </a:p>
          <a:p>
            <a:pPr lvl="2"/>
            <a:r>
              <a:rPr lang="en-CA" sz="1200" b="1" dirty="0"/>
              <a:t>Interest from </a:t>
            </a:r>
            <a:r>
              <a:rPr lang="en-CA" sz="1200" b="1" dirty="0" err="1"/>
              <a:t>Ny-Ålesund</a:t>
            </a:r>
            <a:r>
              <a:rPr lang="en-CA" sz="1200" b="1" dirty="0"/>
              <a:t> site (K. Ebell, U Cologne) to collaborate on a research project</a:t>
            </a:r>
          </a:p>
          <a:p>
            <a:pPr lvl="1"/>
            <a:r>
              <a:rPr lang="en-CA" sz="1400" dirty="0"/>
              <a:t>Utilize multi-wavelength aerosol profile observations at the CAWS supersites </a:t>
            </a:r>
          </a:p>
          <a:p>
            <a:pPr lvl="2"/>
            <a:r>
              <a:rPr lang="en-CA" sz="1200" dirty="0"/>
              <a:t>e.g., colour ratio </a:t>
            </a:r>
            <a:r>
              <a:rPr lang="en-US" sz="1200" dirty="0"/>
              <a:t>(</a:t>
            </a:r>
            <a:r>
              <a:rPr lang="el-GR" sz="1200" dirty="0"/>
              <a:t>β</a:t>
            </a:r>
            <a:r>
              <a:rPr lang="en-CA" sz="1200" baseline="-25000" dirty="0"/>
              <a:t>radar</a:t>
            </a:r>
            <a:r>
              <a:rPr lang="en-CA" sz="1200" dirty="0"/>
              <a:t>/</a:t>
            </a:r>
            <a:r>
              <a:rPr lang="el-GR" sz="1200" dirty="0"/>
              <a:t>β</a:t>
            </a:r>
            <a:r>
              <a:rPr lang="en-CA" sz="1200" baseline="-25000" dirty="0"/>
              <a:t>lidar</a:t>
            </a:r>
            <a:r>
              <a:rPr lang="en-US" sz="1200" dirty="0"/>
              <a:t>) can provide info on type of aerosol</a:t>
            </a:r>
          </a:p>
          <a:p>
            <a:pPr lvl="1"/>
            <a:r>
              <a:rPr lang="en-US" sz="1400" dirty="0"/>
              <a:t>Utilize observations from the Doppler lidar </a:t>
            </a:r>
            <a:r>
              <a:rPr lang="en-US" sz="1400" dirty="0" err="1"/>
              <a:t>Mesonet</a:t>
            </a:r>
            <a:r>
              <a:rPr lang="en-US" sz="1400" dirty="0"/>
              <a:t> (next slide)</a:t>
            </a:r>
          </a:p>
          <a:p>
            <a:r>
              <a:rPr lang="en-US" sz="1600" dirty="0"/>
              <a:t>Satellite </a:t>
            </a:r>
            <a:r>
              <a:rPr lang="en-US" sz="1600" dirty="0" err="1"/>
              <a:t>cal</a:t>
            </a:r>
            <a:r>
              <a:rPr lang="en-US" sz="1600" dirty="0"/>
              <a:t>/</a:t>
            </a:r>
            <a:r>
              <a:rPr lang="en-US" sz="1600" dirty="0" err="1"/>
              <a:t>val</a:t>
            </a:r>
            <a:r>
              <a:rPr lang="en-US" sz="1600" dirty="0"/>
              <a:t>:</a:t>
            </a:r>
          </a:p>
          <a:p>
            <a:pPr lvl="1"/>
            <a:r>
              <a:rPr lang="en-US" sz="1400" dirty="0"/>
              <a:t>ADM-Aeolus (collaboration with P. Kushner, UofT) &amp; GPM satellites</a:t>
            </a:r>
          </a:p>
          <a:p>
            <a:pPr lvl="1"/>
            <a:r>
              <a:rPr lang="en-US" sz="1400" dirty="0"/>
              <a:t>Focus has been on winds / </a:t>
            </a:r>
            <a:r>
              <a:rPr lang="en-US" sz="1400" dirty="0" err="1"/>
              <a:t>precip</a:t>
            </a:r>
            <a:r>
              <a:rPr lang="en-US" sz="1400" dirty="0"/>
              <a:t> observations; can also focus on CP?</a:t>
            </a:r>
            <a:endParaRPr lang="en-CA" sz="1400" dirty="0"/>
          </a:p>
        </p:txBody>
      </p:sp>
      <p:sp>
        <p:nvSpPr>
          <p:cNvPr id="5" name="TextBox 4">
            <a:extLst>
              <a:ext uri="{FF2B5EF4-FFF2-40B4-BE49-F238E27FC236}">
                <a16:creationId xmlns:a16="http://schemas.microsoft.com/office/drawing/2014/main" id="{2C4287C0-95EA-D443-8F8B-C0D35A2CD0FF}"/>
              </a:ext>
            </a:extLst>
          </p:cNvPr>
          <p:cNvSpPr txBox="1"/>
          <p:nvPr/>
        </p:nvSpPr>
        <p:spPr>
          <a:xfrm>
            <a:off x="1" y="0"/>
            <a:ext cx="1873624" cy="369332"/>
          </a:xfrm>
          <a:prstGeom prst="rect">
            <a:avLst/>
          </a:prstGeom>
          <a:solidFill>
            <a:schemeClr val="tx2"/>
          </a:solidFill>
        </p:spPr>
        <p:txBody>
          <a:bodyPr wrap="square" rtlCol="0">
            <a:spAutoFit/>
          </a:bodyPr>
          <a:lstStyle/>
          <a:p>
            <a:pPr marL="228600"/>
            <a:r>
              <a:rPr lang="en-US" dirty="0">
                <a:solidFill>
                  <a:schemeClr val="bg1"/>
                </a:solidFill>
              </a:rPr>
              <a:t>ZEN MARIANI</a:t>
            </a:r>
          </a:p>
        </p:txBody>
      </p:sp>
    </p:spTree>
    <p:extLst>
      <p:ext uri="{BB962C8B-B14F-4D97-AF65-F5344CB8AC3E}">
        <p14:creationId xmlns:p14="http://schemas.microsoft.com/office/powerpoint/2010/main" val="1368322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134182"/>
            <a:ext cx="8229600" cy="1143000"/>
          </a:xfrm>
        </p:spPr>
        <p:txBody>
          <a:bodyPr>
            <a:normAutofit/>
          </a:bodyPr>
          <a:lstStyle/>
          <a:p>
            <a:r>
              <a:rPr lang="en-CA" sz="2000" dirty="0"/>
              <a:t>Doppler lidar </a:t>
            </a:r>
            <a:r>
              <a:rPr lang="en-CA" sz="2000" dirty="0" err="1"/>
              <a:t>Mesonet</a:t>
            </a:r>
            <a:r>
              <a:rPr lang="en-CA" sz="2000" dirty="0"/>
              <a:t> during the SWAPIT campaign (2022-2023+) </a:t>
            </a:r>
            <a:br>
              <a:rPr lang="en-CA" sz="2000" dirty="0"/>
            </a:br>
            <a:r>
              <a:rPr lang="en-CA" sz="1800" dirty="0"/>
              <a:t>Focus is to test assimilation of winds into NWP; can we use the other </a:t>
            </a:r>
            <a:r>
              <a:rPr lang="en-CA" sz="1800" dirty="0" err="1"/>
              <a:t>obs</a:t>
            </a:r>
            <a:r>
              <a:rPr lang="en-CA" sz="1800" dirty="0"/>
              <a:t>? </a:t>
            </a:r>
            <a:endParaRPr lang="en-CA" sz="1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9366" y="771586"/>
            <a:ext cx="7354946" cy="6113799"/>
          </a:xfrm>
        </p:spPr>
      </p:pic>
      <p:sp>
        <p:nvSpPr>
          <p:cNvPr id="5" name="TextBox 4"/>
          <p:cNvSpPr txBox="1"/>
          <p:nvPr/>
        </p:nvSpPr>
        <p:spPr>
          <a:xfrm>
            <a:off x="8894184" y="1412777"/>
            <a:ext cx="1810328" cy="4031873"/>
          </a:xfrm>
          <a:prstGeom prst="rect">
            <a:avLst/>
          </a:prstGeom>
          <a:noFill/>
        </p:spPr>
        <p:txBody>
          <a:bodyPr wrap="square" rtlCol="0">
            <a:spAutoFit/>
          </a:bodyPr>
          <a:lstStyle/>
          <a:p>
            <a:r>
              <a:rPr lang="en-CA" sz="1600" u="sng" dirty="0" err="1"/>
              <a:t>Obs</a:t>
            </a:r>
            <a:r>
              <a:rPr lang="en-CA" sz="1600" u="sng" dirty="0"/>
              <a:t> @ each site:</a:t>
            </a:r>
          </a:p>
          <a:p>
            <a:r>
              <a:rPr lang="en-CA" sz="1600" dirty="0"/>
              <a:t>-Wind profile (</a:t>
            </a:r>
            <a:r>
              <a:rPr lang="en-CA" sz="1600" dirty="0" err="1"/>
              <a:t>uu</a:t>
            </a:r>
            <a:r>
              <a:rPr lang="en-CA" sz="1600" dirty="0"/>
              <a:t>, </a:t>
            </a:r>
            <a:r>
              <a:rPr lang="en-CA" sz="1600" dirty="0" err="1"/>
              <a:t>vv</a:t>
            </a:r>
            <a:r>
              <a:rPr lang="en-CA" sz="1600" dirty="0"/>
              <a:t>, </a:t>
            </a:r>
            <a:r>
              <a:rPr lang="en-CA" sz="1600" dirty="0" err="1"/>
              <a:t>zz</a:t>
            </a:r>
            <a:r>
              <a:rPr lang="en-CA" sz="1600" dirty="0"/>
              <a:t>) incl. vert. velocities</a:t>
            </a:r>
          </a:p>
          <a:p>
            <a:endParaRPr lang="en-CA" sz="1600" dirty="0"/>
          </a:p>
          <a:p>
            <a:r>
              <a:rPr lang="en-CA" sz="1600" dirty="0"/>
              <a:t>-Depolarization ratio (%)</a:t>
            </a:r>
          </a:p>
          <a:p>
            <a:endParaRPr lang="en-CA" sz="1600" dirty="0"/>
          </a:p>
          <a:p>
            <a:r>
              <a:rPr lang="en-CA" sz="1600" dirty="0"/>
              <a:t>-Aerosol backscatter (</a:t>
            </a:r>
            <a:r>
              <a:rPr lang="el-GR" sz="1600" dirty="0"/>
              <a:t>β</a:t>
            </a:r>
            <a:r>
              <a:rPr lang="en-CA" sz="1600" dirty="0"/>
              <a:t>) profile</a:t>
            </a:r>
          </a:p>
          <a:p>
            <a:endParaRPr lang="en-CA" sz="1600" dirty="0"/>
          </a:p>
          <a:p>
            <a:r>
              <a:rPr lang="en-CA" sz="1600" dirty="0"/>
              <a:t>-Cloud base height</a:t>
            </a:r>
          </a:p>
          <a:p>
            <a:endParaRPr lang="en-CA" sz="1600" dirty="0"/>
          </a:p>
          <a:p>
            <a:r>
              <a:rPr lang="en-CA" sz="1600" dirty="0"/>
              <a:t>-PBL height estimate</a:t>
            </a:r>
          </a:p>
        </p:txBody>
      </p:sp>
      <p:sp>
        <p:nvSpPr>
          <p:cNvPr id="6" name="TextBox 5"/>
          <p:cNvSpPr txBox="1"/>
          <p:nvPr/>
        </p:nvSpPr>
        <p:spPr>
          <a:xfrm>
            <a:off x="4511825" y="1268761"/>
            <a:ext cx="1296145" cy="246221"/>
          </a:xfrm>
          <a:prstGeom prst="rect">
            <a:avLst/>
          </a:prstGeom>
          <a:solidFill>
            <a:schemeClr val="bg1"/>
          </a:solidFill>
        </p:spPr>
        <p:txBody>
          <a:bodyPr wrap="square" rtlCol="0">
            <a:spAutoFit/>
          </a:bodyPr>
          <a:lstStyle/>
          <a:p>
            <a:r>
              <a:rPr lang="en-CA" sz="1000" dirty="0"/>
              <a:t>Existing MSC lidar</a:t>
            </a:r>
          </a:p>
        </p:txBody>
      </p:sp>
      <p:sp>
        <p:nvSpPr>
          <p:cNvPr id="7" name="TextBox 6"/>
          <p:cNvSpPr txBox="1"/>
          <p:nvPr/>
        </p:nvSpPr>
        <p:spPr>
          <a:xfrm>
            <a:off x="5879976" y="4149081"/>
            <a:ext cx="1008112" cy="246221"/>
          </a:xfrm>
          <a:prstGeom prst="rect">
            <a:avLst/>
          </a:prstGeom>
          <a:solidFill>
            <a:schemeClr val="bg1"/>
          </a:solidFill>
        </p:spPr>
        <p:txBody>
          <a:bodyPr wrap="square" rtlCol="0">
            <a:spAutoFit/>
          </a:bodyPr>
          <a:lstStyle/>
          <a:p>
            <a:r>
              <a:rPr lang="en-CA" sz="1000" dirty="0"/>
              <a:t>2</a:t>
            </a:r>
            <a:r>
              <a:rPr lang="en-CA" sz="1000" baseline="30000" dirty="0"/>
              <a:t>nd</a:t>
            </a:r>
            <a:r>
              <a:rPr lang="en-CA" sz="1000" dirty="0"/>
              <a:t> MSC  lidar</a:t>
            </a:r>
          </a:p>
        </p:txBody>
      </p:sp>
      <p:sp>
        <p:nvSpPr>
          <p:cNvPr id="8" name="TextBox 7"/>
          <p:cNvSpPr txBox="1"/>
          <p:nvPr/>
        </p:nvSpPr>
        <p:spPr>
          <a:xfrm>
            <a:off x="3632398" y="5004891"/>
            <a:ext cx="1008112" cy="246221"/>
          </a:xfrm>
          <a:prstGeom prst="rect">
            <a:avLst/>
          </a:prstGeom>
          <a:solidFill>
            <a:schemeClr val="bg1"/>
          </a:solidFill>
        </p:spPr>
        <p:txBody>
          <a:bodyPr wrap="square" rtlCol="0">
            <a:spAutoFit/>
          </a:bodyPr>
          <a:lstStyle/>
          <a:p>
            <a:r>
              <a:rPr lang="en-CA" sz="1000" dirty="0"/>
              <a:t>3</a:t>
            </a:r>
            <a:r>
              <a:rPr lang="en-CA" sz="1000" baseline="30000" dirty="0"/>
              <a:t>rd</a:t>
            </a:r>
            <a:r>
              <a:rPr lang="en-CA" sz="1000" dirty="0"/>
              <a:t> MSC  lidar</a:t>
            </a:r>
          </a:p>
        </p:txBody>
      </p:sp>
      <p:sp>
        <p:nvSpPr>
          <p:cNvPr id="9" name="TextBox 8"/>
          <p:cNvSpPr txBox="1"/>
          <p:nvPr/>
        </p:nvSpPr>
        <p:spPr>
          <a:xfrm>
            <a:off x="5375920" y="2820590"/>
            <a:ext cx="864096" cy="400110"/>
          </a:xfrm>
          <a:prstGeom prst="rect">
            <a:avLst/>
          </a:prstGeom>
          <a:solidFill>
            <a:schemeClr val="bg1"/>
          </a:solidFill>
        </p:spPr>
        <p:txBody>
          <a:bodyPr wrap="square" rtlCol="0">
            <a:spAutoFit/>
          </a:bodyPr>
          <a:lstStyle/>
          <a:p>
            <a:r>
              <a:rPr lang="en-CA" sz="1000" dirty="0"/>
              <a:t>MRD lidar + King Radar</a:t>
            </a:r>
          </a:p>
        </p:txBody>
      </p:sp>
      <p:sp>
        <p:nvSpPr>
          <p:cNvPr id="10" name="TextBox 9"/>
          <p:cNvSpPr txBox="1"/>
          <p:nvPr/>
        </p:nvSpPr>
        <p:spPr>
          <a:xfrm>
            <a:off x="5519936" y="4622155"/>
            <a:ext cx="792088" cy="246221"/>
          </a:xfrm>
          <a:prstGeom prst="rect">
            <a:avLst/>
          </a:prstGeom>
          <a:solidFill>
            <a:schemeClr val="bg1"/>
          </a:solidFill>
        </p:spPr>
        <p:txBody>
          <a:bodyPr wrap="square" rtlCol="0">
            <a:spAutoFit/>
          </a:bodyPr>
          <a:lstStyle/>
          <a:p>
            <a:r>
              <a:rPr lang="en-CA" sz="1000" dirty="0"/>
              <a:t>MRD lidar</a:t>
            </a:r>
          </a:p>
        </p:txBody>
      </p:sp>
      <p:sp>
        <p:nvSpPr>
          <p:cNvPr id="11" name="TextBox 10"/>
          <p:cNvSpPr txBox="1"/>
          <p:nvPr/>
        </p:nvSpPr>
        <p:spPr>
          <a:xfrm>
            <a:off x="7196650" y="5251111"/>
            <a:ext cx="1419630" cy="553998"/>
          </a:xfrm>
          <a:prstGeom prst="rect">
            <a:avLst/>
          </a:prstGeom>
          <a:solidFill>
            <a:schemeClr val="bg1"/>
          </a:solidFill>
        </p:spPr>
        <p:txBody>
          <a:bodyPr wrap="square" rtlCol="0">
            <a:spAutoFit/>
          </a:bodyPr>
          <a:lstStyle/>
          <a:p>
            <a:r>
              <a:rPr lang="en-CA" sz="1000" dirty="0"/>
              <a:t>MRD lidar at UofT downtown and/or Scarborough campus</a:t>
            </a:r>
          </a:p>
        </p:txBody>
      </p:sp>
      <p:cxnSp>
        <p:nvCxnSpPr>
          <p:cNvPr id="13" name="Straight Arrow Connector 12"/>
          <p:cNvCxnSpPr/>
          <p:nvPr/>
        </p:nvCxnSpPr>
        <p:spPr>
          <a:xfrm flipH="1" flipV="1">
            <a:off x="6023993" y="5157193"/>
            <a:ext cx="1217669" cy="18783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flipV="1">
            <a:off x="6960096" y="4293097"/>
            <a:ext cx="259062" cy="10504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DAB08498-7DCF-5D4B-B6DE-DB97FC5CDBD2}"/>
              </a:ext>
            </a:extLst>
          </p:cNvPr>
          <p:cNvSpPr txBox="1"/>
          <p:nvPr/>
        </p:nvSpPr>
        <p:spPr>
          <a:xfrm>
            <a:off x="1" y="0"/>
            <a:ext cx="1873624" cy="369332"/>
          </a:xfrm>
          <a:prstGeom prst="rect">
            <a:avLst/>
          </a:prstGeom>
          <a:solidFill>
            <a:schemeClr val="tx2"/>
          </a:solidFill>
        </p:spPr>
        <p:txBody>
          <a:bodyPr wrap="square" rtlCol="0">
            <a:spAutoFit/>
          </a:bodyPr>
          <a:lstStyle/>
          <a:p>
            <a:pPr marL="228600"/>
            <a:r>
              <a:rPr lang="en-US" dirty="0">
                <a:solidFill>
                  <a:schemeClr val="bg1"/>
                </a:solidFill>
              </a:rPr>
              <a:t>ZEN MARIANI</a:t>
            </a:r>
          </a:p>
        </p:txBody>
      </p:sp>
    </p:spTree>
    <p:extLst>
      <p:ext uri="{BB962C8B-B14F-4D97-AF65-F5344CB8AC3E}">
        <p14:creationId xmlns:p14="http://schemas.microsoft.com/office/powerpoint/2010/main" val="2687590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p:cNvGrpSpPr/>
          <p:nvPr/>
        </p:nvGrpSpPr>
        <p:grpSpPr>
          <a:xfrm>
            <a:off x="2053640" y="2904195"/>
            <a:ext cx="2531489" cy="2297092"/>
            <a:chOff x="0" y="0"/>
            <a:chExt cx="3600450" cy="3267075"/>
          </a:xfrm>
        </p:grpSpPr>
        <p:grpSp>
          <p:nvGrpSpPr>
            <p:cNvPr id="131" name="Group"/>
            <p:cNvGrpSpPr/>
            <p:nvPr/>
          </p:nvGrpSpPr>
          <p:grpSpPr>
            <a:xfrm>
              <a:off x="614362" y="2309812"/>
              <a:ext cx="2652713" cy="957263"/>
              <a:chOff x="0" y="0"/>
              <a:chExt cx="2652712" cy="957262"/>
            </a:xfrm>
          </p:grpSpPr>
          <p:pic>
            <p:nvPicPr>
              <p:cNvPr id="128" name="image.jpg" descr="image.jpg"/>
              <p:cNvPicPr>
                <a:picLocks/>
              </p:cNvPicPr>
              <p:nvPr/>
            </p:nvPicPr>
            <p:blipFill>
              <a:blip r:embed="rId2"/>
              <a:stretch>
                <a:fillRect/>
              </a:stretch>
            </p:blipFill>
            <p:spPr>
              <a:xfrm>
                <a:off x="0" y="0"/>
                <a:ext cx="895350" cy="895350"/>
              </a:xfrm>
              <a:prstGeom prst="rect">
                <a:avLst/>
              </a:prstGeom>
              <a:ln w="9525" cap="flat">
                <a:noFill/>
                <a:round/>
              </a:ln>
              <a:effectLst/>
            </p:spPr>
          </p:pic>
          <p:pic>
            <p:nvPicPr>
              <p:cNvPr id="129" name="image.jpg" descr="image.jpg"/>
              <p:cNvPicPr>
                <a:picLocks/>
              </p:cNvPicPr>
              <p:nvPr/>
            </p:nvPicPr>
            <p:blipFill>
              <a:blip r:embed="rId2"/>
              <a:stretch>
                <a:fillRect/>
              </a:stretch>
            </p:blipFill>
            <p:spPr>
              <a:xfrm>
                <a:off x="868362" y="46037"/>
                <a:ext cx="895351" cy="895351"/>
              </a:xfrm>
              <a:prstGeom prst="rect">
                <a:avLst/>
              </a:prstGeom>
              <a:ln w="9525" cap="flat">
                <a:noFill/>
                <a:round/>
              </a:ln>
              <a:effectLst/>
            </p:spPr>
          </p:pic>
          <p:pic>
            <p:nvPicPr>
              <p:cNvPr id="130" name="image.jpg" descr="image.jpg"/>
              <p:cNvPicPr>
                <a:picLocks/>
              </p:cNvPicPr>
              <p:nvPr/>
            </p:nvPicPr>
            <p:blipFill>
              <a:blip r:embed="rId2"/>
              <a:stretch>
                <a:fillRect/>
              </a:stretch>
            </p:blipFill>
            <p:spPr>
              <a:xfrm>
                <a:off x="1757362" y="61912"/>
                <a:ext cx="895351" cy="895351"/>
              </a:xfrm>
              <a:prstGeom prst="rect">
                <a:avLst/>
              </a:prstGeom>
              <a:ln w="9525" cap="flat">
                <a:noFill/>
                <a:round/>
              </a:ln>
              <a:effectLst/>
            </p:spPr>
          </p:pic>
        </p:grpSp>
        <p:pic>
          <p:nvPicPr>
            <p:cNvPr id="132" name="image.png" descr="image.png"/>
            <p:cNvPicPr>
              <a:picLocks/>
            </p:cNvPicPr>
            <p:nvPr/>
          </p:nvPicPr>
          <p:blipFill>
            <a:blip r:embed="rId3"/>
            <a:stretch>
              <a:fillRect/>
            </a:stretch>
          </p:blipFill>
          <p:spPr>
            <a:xfrm>
              <a:off x="0" y="0"/>
              <a:ext cx="3600450" cy="2376488"/>
            </a:xfrm>
            <a:prstGeom prst="rect">
              <a:avLst/>
            </a:prstGeom>
            <a:ln w="9525" cap="flat">
              <a:noFill/>
              <a:round/>
            </a:ln>
            <a:effectLst/>
          </p:spPr>
        </p:pic>
      </p:grpSp>
      <p:pic>
        <p:nvPicPr>
          <p:cNvPr id="134" name="image.png" descr="image.png"/>
          <p:cNvPicPr>
            <a:picLocks/>
          </p:cNvPicPr>
          <p:nvPr/>
        </p:nvPicPr>
        <p:blipFill>
          <a:blip r:embed="rId4"/>
          <a:stretch>
            <a:fillRect/>
          </a:stretch>
        </p:blipFill>
        <p:spPr>
          <a:xfrm>
            <a:off x="844822" y="1767368"/>
            <a:ext cx="4420061" cy="3205661"/>
          </a:xfrm>
          <a:prstGeom prst="rect">
            <a:avLst/>
          </a:prstGeom>
        </p:spPr>
      </p:pic>
      <p:pic>
        <p:nvPicPr>
          <p:cNvPr id="135" name="image.png" descr="image.png"/>
          <p:cNvPicPr>
            <a:picLocks/>
          </p:cNvPicPr>
          <p:nvPr/>
        </p:nvPicPr>
        <p:blipFill>
          <a:blip r:embed="rId5"/>
          <a:stretch>
            <a:fillRect/>
          </a:stretch>
        </p:blipFill>
        <p:spPr>
          <a:xfrm>
            <a:off x="2038013" y="2878523"/>
            <a:ext cx="2531489" cy="1673149"/>
          </a:xfrm>
          <a:prstGeom prst="rect">
            <a:avLst/>
          </a:prstGeom>
        </p:spPr>
      </p:pic>
      <p:pic>
        <p:nvPicPr>
          <p:cNvPr id="136" name="image.png" descr="image.png"/>
          <p:cNvPicPr>
            <a:picLocks/>
          </p:cNvPicPr>
          <p:nvPr/>
        </p:nvPicPr>
        <p:blipFill>
          <a:blip r:embed="rId6"/>
          <a:stretch>
            <a:fillRect/>
          </a:stretch>
        </p:blipFill>
        <p:spPr>
          <a:xfrm>
            <a:off x="494343" y="4828481"/>
            <a:ext cx="334854" cy="334853"/>
          </a:xfrm>
          <a:prstGeom prst="rect">
            <a:avLst/>
          </a:prstGeom>
        </p:spPr>
      </p:pic>
      <p:sp>
        <p:nvSpPr>
          <p:cNvPr id="137" name="0       60          120                   180        240 km"/>
          <p:cNvSpPr/>
          <p:nvPr/>
        </p:nvSpPr>
        <p:spPr>
          <a:xfrm>
            <a:off x="676278" y="5307684"/>
            <a:ext cx="5250496" cy="19761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469900">
              <a:lnSpc>
                <a:spcPct val="83000"/>
              </a:lnSpc>
              <a:buClr>
                <a:srgbClr val="000000"/>
              </a:buClr>
              <a:buFont typeface="Wingdings"/>
              <a:tabLst>
                <a:tab pos="749300" algn="l"/>
                <a:tab pos="1485900" algn="l"/>
                <a:tab pos="2235200" algn="l"/>
                <a:tab pos="2984500" algn="l"/>
                <a:tab pos="3721100" algn="l"/>
                <a:tab pos="4470400" algn="l"/>
                <a:tab pos="5207000" algn="l"/>
                <a:tab pos="5956300" algn="l"/>
                <a:tab pos="6108700" algn="l"/>
              </a:tabLst>
              <a:defRPr sz="2000">
                <a:uFill>
                  <a:solidFill>
                    <a:srgbClr val="000000"/>
                  </a:solidFill>
                </a:uFill>
                <a:latin typeface="Helvetica"/>
                <a:ea typeface="Helvetica"/>
                <a:cs typeface="Helvetica"/>
                <a:sym typeface="Helvetica"/>
              </a:defRPr>
            </a:lvl1pPr>
          </a:lstStyle>
          <a:p>
            <a:pPr defTabSz="330387" hangingPunct="0">
              <a:tabLst>
                <a:tab pos="526833" algn="l"/>
                <a:tab pos="1044736" algn="l"/>
                <a:tab pos="1571569" algn="l"/>
                <a:tab pos="2098402" algn="l"/>
                <a:tab pos="2616305" algn="l"/>
                <a:tab pos="3143138" algn="l"/>
                <a:tab pos="3661042" algn="l"/>
                <a:tab pos="4187875" algn="l"/>
                <a:tab pos="4295027" algn="l"/>
              </a:tabLst>
              <a:defRPr sz="2200" b="0">
                <a:latin typeface="Times New Roman"/>
                <a:ea typeface="Times New Roman"/>
                <a:cs typeface="Times New Roman"/>
                <a:sym typeface="Times New Roman"/>
              </a:defRPr>
            </a:pPr>
            <a:r>
              <a:rPr sz="1547" kern="0" dirty="0">
                <a:solidFill>
                  <a:srgbClr val="000000"/>
                </a:solidFill>
                <a:latin typeface="Times New Roman"/>
                <a:cs typeface="Times New Roman"/>
                <a:sym typeface="Times New Roman"/>
              </a:rPr>
              <a:t>0		     60  	       120                   180      	 240 km</a:t>
            </a:r>
          </a:p>
        </p:txBody>
      </p:sp>
      <p:sp>
        <p:nvSpPr>
          <p:cNvPr id="138" name="8 km…"/>
          <p:cNvSpPr/>
          <p:nvPr/>
        </p:nvSpPr>
        <p:spPr>
          <a:xfrm>
            <a:off x="5329621" y="1786899"/>
            <a:ext cx="411972" cy="365907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330387" hangingPunct="0">
              <a:lnSpc>
                <a:spcPct val="83000"/>
              </a:lnSpc>
              <a:spcBef>
                <a:spcPts val="1266"/>
              </a:spcBef>
              <a:buClr>
                <a:srgbClr val="000000"/>
              </a:buClr>
              <a:defRPr sz="2000">
                <a:uFill>
                  <a:solidFill>
                    <a:srgbClr val="000000"/>
                  </a:solidFill>
                </a:uFill>
                <a:latin typeface="Helvetica"/>
                <a:ea typeface="Helvetica"/>
                <a:cs typeface="Helvetica"/>
                <a:sym typeface="Helvetica"/>
              </a:defRPr>
            </a:pPr>
            <a:r>
              <a:rPr sz="1406" b="1" kern="0">
                <a:solidFill>
                  <a:srgbClr val="000000"/>
                </a:solidFill>
                <a:uFill>
                  <a:solidFill>
                    <a:srgbClr val="000000"/>
                  </a:solidFill>
                </a:uFill>
                <a:latin typeface="Helvetica"/>
                <a:sym typeface="Helvetica"/>
              </a:rPr>
              <a:t>8 km</a:t>
            </a:r>
          </a:p>
          <a:p>
            <a:pPr defTabSz="330387" hangingPunct="0">
              <a:lnSpc>
                <a:spcPct val="125000"/>
              </a:lnSpc>
              <a:spcBef>
                <a:spcPts val="1266"/>
              </a:spcBef>
              <a:buClr>
                <a:srgbClr val="000000"/>
              </a:buClr>
              <a:defRPr sz="2000">
                <a:uFill>
                  <a:solidFill>
                    <a:srgbClr val="000000"/>
                  </a:solidFill>
                </a:uFill>
                <a:latin typeface="Helvetica"/>
                <a:ea typeface="Helvetica"/>
                <a:cs typeface="Helvetica"/>
                <a:sym typeface="Helvetica"/>
              </a:defRPr>
            </a:pPr>
            <a:r>
              <a:rPr sz="1406" b="1" kern="0">
                <a:solidFill>
                  <a:srgbClr val="000000"/>
                </a:solidFill>
                <a:uFill>
                  <a:solidFill>
                    <a:srgbClr val="000000"/>
                  </a:solidFill>
                </a:uFill>
                <a:latin typeface="Helvetica"/>
                <a:sym typeface="Helvetica"/>
              </a:rPr>
              <a:t>7</a:t>
            </a:r>
          </a:p>
          <a:p>
            <a:pPr defTabSz="330387" hangingPunct="0">
              <a:lnSpc>
                <a:spcPct val="125000"/>
              </a:lnSpc>
              <a:spcBef>
                <a:spcPts val="1266"/>
              </a:spcBef>
              <a:buClr>
                <a:srgbClr val="000000"/>
              </a:buClr>
              <a:defRPr sz="2000">
                <a:uFill>
                  <a:solidFill>
                    <a:srgbClr val="000000"/>
                  </a:solidFill>
                </a:uFill>
                <a:latin typeface="Helvetica"/>
                <a:ea typeface="Helvetica"/>
                <a:cs typeface="Helvetica"/>
                <a:sym typeface="Helvetica"/>
              </a:defRPr>
            </a:pPr>
            <a:r>
              <a:rPr sz="1406" b="1" kern="0">
                <a:solidFill>
                  <a:srgbClr val="000000"/>
                </a:solidFill>
                <a:uFill>
                  <a:solidFill>
                    <a:srgbClr val="000000"/>
                  </a:solidFill>
                </a:uFill>
                <a:latin typeface="Helvetica"/>
                <a:sym typeface="Helvetica"/>
              </a:rPr>
              <a:t>6</a:t>
            </a:r>
          </a:p>
          <a:p>
            <a:pPr defTabSz="330387" hangingPunct="0">
              <a:lnSpc>
                <a:spcPct val="125000"/>
              </a:lnSpc>
              <a:spcBef>
                <a:spcPts val="1266"/>
              </a:spcBef>
              <a:buClr>
                <a:srgbClr val="000000"/>
              </a:buClr>
              <a:defRPr sz="2000">
                <a:uFill>
                  <a:solidFill>
                    <a:srgbClr val="000000"/>
                  </a:solidFill>
                </a:uFill>
                <a:latin typeface="Helvetica"/>
                <a:ea typeface="Helvetica"/>
                <a:cs typeface="Helvetica"/>
                <a:sym typeface="Helvetica"/>
              </a:defRPr>
            </a:pPr>
            <a:r>
              <a:rPr sz="1406" b="1" kern="0">
                <a:solidFill>
                  <a:srgbClr val="000000"/>
                </a:solidFill>
                <a:uFill>
                  <a:solidFill>
                    <a:srgbClr val="000000"/>
                  </a:solidFill>
                </a:uFill>
                <a:latin typeface="Helvetica"/>
                <a:sym typeface="Helvetica"/>
              </a:rPr>
              <a:t>5</a:t>
            </a:r>
          </a:p>
          <a:p>
            <a:pPr defTabSz="330387" hangingPunct="0">
              <a:lnSpc>
                <a:spcPct val="125000"/>
              </a:lnSpc>
              <a:spcBef>
                <a:spcPts val="1266"/>
              </a:spcBef>
              <a:buClr>
                <a:srgbClr val="000000"/>
              </a:buClr>
              <a:defRPr sz="2000">
                <a:uFill>
                  <a:solidFill>
                    <a:srgbClr val="000000"/>
                  </a:solidFill>
                </a:uFill>
                <a:latin typeface="Helvetica"/>
                <a:ea typeface="Helvetica"/>
                <a:cs typeface="Helvetica"/>
                <a:sym typeface="Helvetica"/>
              </a:defRPr>
            </a:pPr>
            <a:r>
              <a:rPr sz="1406" b="1" kern="0">
                <a:solidFill>
                  <a:srgbClr val="000000"/>
                </a:solidFill>
                <a:uFill>
                  <a:solidFill>
                    <a:srgbClr val="000000"/>
                  </a:solidFill>
                </a:uFill>
                <a:latin typeface="Helvetica"/>
                <a:sym typeface="Helvetica"/>
              </a:rPr>
              <a:t>4</a:t>
            </a:r>
          </a:p>
          <a:p>
            <a:pPr defTabSz="330387" hangingPunct="0">
              <a:lnSpc>
                <a:spcPct val="125000"/>
              </a:lnSpc>
              <a:spcBef>
                <a:spcPts val="1266"/>
              </a:spcBef>
              <a:buClr>
                <a:srgbClr val="000000"/>
              </a:buClr>
              <a:defRPr sz="2000">
                <a:uFill>
                  <a:solidFill>
                    <a:srgbClr val="000000"/>
                  </a:solidFill>
                </a:uFill>
                <a:latin typeface="Helvetica"/>
                <a:ea typeface="Helvetica"/>
                <a:cs typeface="Helvetica"/>
                <a:sym typeface="Helvetica"/>
              </a:defRPr>
            </a:pPr>
            <a:r>
              <a:rPr sz="1406" b="1" kern="0">
                <a:solidFill>
                  <a:srgbClr val="000000"/>
                </a:solidFill>
                <a:uFill>
                  <a:solidFill>
                    <a:srgbClr val="000000"/>
                  </a:solidFill>
                </a:uFill>
                <a:latin typeface="Helvetica"/>
                <a:sym typeface="Helvetica"/>
              </a:rPr>
              <a:t>3</a:t>
            </a:r>
          </a:p>
          <a:p>
            <a:pPr defTabSz="330387" hangingPunct="0">
              <a:lnSpc>
                <a:spcPct val="125000"/>
              </a:lnSpc>
              <a:spcBef>
                <a:spcPts val="1266"/>
              </a:spcBef>
              <a:buClr>
                <a:srgbClr val="000000"/>
              </a:buClr>
              <a:defRPr sz="2000">
                <a:uFill>
                  <a:solidFill>
                    <a:srgbClr val="000000"/>
                  </a:solidFill>
                </a:uFill>
                <a:latin typeface="Helvetica"/>
                <a:ea typeface="Helvetica"/>
                <a:cs typeface="Helvetica"/>
                <a:sym typeface="Helvetica"/>
              </a:defRPr>
            </a:pPr>
            <a:r>
              <a:rPr sz="1406" b="1" kern="0">
                <a:solidFill>
                  <a:srgbClr val="000000"/>
                </a:solidFill>
                <a:uFill>
                  <a:solidFill>
                    <a:srgbClr val="000000"/>
                  </a:solidFill>
                </a:uFill>
                <a:latin typeface="Helvetica"/>
                <a:sym typeface="Helvetica"/>
              </a:rPr>
              <a:t>2</a:t>
            </a:r>
          </a:p>
          <a:p>
            <a:pPr defTabSz="330387" hangingPunct="0">
              <a:lnSpc>
                <a:spcPct val="125000"/>
              </a:lnSpc>
              <a:spcBef>
                <a:spcPts val="1266"/>
              </a:spcBef>
              <a:buClr>
                <a:srgbClr val="000000"/>
              </a:buClr>
              <a:defRPr sz="2000">
                <a:uFill>
                  <a:solidFill>
                    <a:srgbClr val="000000"/>
                  </a:solidFill>
                </a:uFill>
                <a:latin typeface="Helvetica"/>
                <a:ea typeface="Helvetica"/>
                <a:cs typeface="Helvetica"/>
                <a:sym typeface="Helvetica"/>
              </a:defRPr>
            </a:pPr>
            <a:r>
              <a:rPr sz="1406" b="1" kern="0">
                <a:solidFill>
                  <a:srgbClr val="000000"/>
                </a:solidFill>
                <a:uFill>
                  <a:solidFill>
                    <a:srgbClr val="000000"/>
                  </a:solidFill>
                </a:uFill>
                <a:latin typeface="Helvetica"/>
                <a:sym typeface="Helvetica"/>
              </a:rPr>
              <a:t>1</a:t>
            </a:r>
          </a:p>
          <a:p>
            <a:pPr defTabSz="330387" hangingPunct="0">
              <a:lnSpc>
                <a:spcPct val="125000"/>
              </a:lnSpc>
              <a:spcBef>
                <a:spcPts val="1266"/>
              </a:spcBef>
              <a:buClr>
                <a:srgbClr val="000000"/>
              </a:buClr>
              <a:defRPr sz="2000">
                <a:uFill>
                  <a:solidFill>
                    <a:srgbClr val="000000"/>
                  </a:solidFill>
                </a:uFill>
                <a:latin typeface="Helvetica"/>
                <a:ea typeface="Helvetica"/>
                <a:cs typeface="Helvetica"/>
                <a:sym typeface="Helvetica"/>
              </a:defRPr>
            </a:pPr>
            <a:r>
              <a:rPr sz="1406" b="1" kern="0">
                <a:solidFill>
                  <a:srgbClr val="000000"/>
                </a:solidFill>
                <a:uFill>
                  <a:solidFill>
                    <a:srgbClr val="000000"/>
                  </a:solidFill>
                </a:uFill>
                <a:latin typeface="Helvetica"/>
                <a:sym typeface="Helvetica"/>
              </a:rPr>
              <a:t>0</a:t>
            </a:r>
          </a:p>
        </p:txBody>
      </p:sp>
      <p:sp>
        <p:nvSpPr>
          <p:cNvPr id="140" name="how and what does radar measure?"/>
          <p:cNvSpPr/>
          <p:nvPr/>
        </p:nvSpPr>
        <p:spPr>
          <a:xfrm>
            <a:off x="2772814" y="582990"/>
            <a:ext cx="6088204" cy="509754"/>
          </a:xfrm>
          <a:prstGeom prst="rect">
            <a:avLst/>
          </a:prstGeom>
          <a:solidFill>
            <a:srgbClr val="FFFFFF"/>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spAutoFit/>
          </a:bodyPr>
          <a:lstStyle>
            <a:lvl1pPr algn="l">
              <a:lnSpc>
                <a:spcPct val="83000"/>
              </a:lnSpc>
              <a:buFont typeface="Times New Roman"/>
              <a:tabLst>
                <a:tab pos="571500" algn="l"/>
                <a:tab pos="1168400" algn="l"/>
                <a:tab pos="1739900" algn="l"/>
                <a:tab pos="2311400" algn="l"/>
                <a:tab pos="2895600" algn="l"/>
                <a:tab pos="3479800" algn="l"/>
                <a:tab pos="4064000" algn="l"/>
                <a:tab pos="4635500" algn="l"/>
                <a:tab pos="5207000" algn="l"/>
                <a:tab pos="5803900" algn="l"/>
                <a:tab pos="6375400" algn="l"/>
                <a:tab pos="6946900" algn="l"/>
                <a:tab pos="7531100" algn="l"/>
                <a:tab pos="8115300" algn="l"/>
                <a:tab pos="8699500" algn="l"/>
                <a:tab pos="9271000" algn="l"/>
                <a:tab pos="9842500" algn="l"/>
                <a:tab pos="10439400" algn="l"/>
                <a:tab pos="11010900" algn="l"/>
                <a:tab pos="11582400" algn="l"/>
                <a:tab pos="11798300" algn="l"/>
              </a:tabLst>
              <a:defRPr sz="4800" b="0">
                <a:solidFill>
                  <a:srgbClr val="0048AA"/>
                </a:solidFill>
                <a:uFill>
                  <a:solidFill>
                    <a:srgbClr val="0048AA"/>
                  </a:solidFill>
                </a:uFill>
                <a:latin typeface="Ubuntu Titling"/>
                <a:ea typeface="Ubuntu Titling"/>
                <a:cs typeface="Ubuntu Titling"/>
                <a:sym typeface="Ubuntu Titling"/>
              </a:defRPr>
            </a:lvl1pPr>
          </a:lstStyle>
          <a:p>
            <a:pPr defTabSz="410751" hangingPunct="0">
              <a:tabLst>
                <a:tab pos="401822" algn="l"/>
                <a:tab pos="821502" algn="l"/>
                <a:tab pos="1223324" algn="l"/>
                <a:tab pos="1625145" algn="l"/>
                <a:tab pos="2035896" algn="l"/>
                <a:tab pos="2446647" algn="l"/>
                <a:tab pos="2857398" algn="l"/>
                <a:tab pos="3259220" algn="l"/>
                <a:tab pos="3661042" algn="l"/>
                <a:tab pos="4080722" algn="l"/>
                <a:tab pos="4482544" algn="l"/>
                <a:tab pos="4884365" algn="l"/>
                <a:tab pos="5295116" algn="l"/>
                <a:tab pos="5705867" algn="l"/>
                <a:tab pos="6116618" algn="l"/>
                <a:tab pos="6518440" algn="l"/>
                <a:tab pos="6920262" algn="l"/>
                <a:tab pos="7339942" algn="l"/>
                <a:tab pos="7741764" algn="l"/>
                <a:tab pos="8143585" algn="l"/>
                <a:tab pos="8295385" algn="l"/>
              </a:tabLst>
            </a:pPr>
            <a:r>
              <a:rPr lang="en-CA" sz="3375" kern="0" dirty="0"/>
              <a:t>“Down-to-Earth” radar-based QPE</a:t>
            </a:r>
            <a:endParaRPr sz="3375" kern="0" dirty="0"/>
          </a:p>
        </p:txBody>
      </p:sp>
      <p:sp>
        <p:nvSpPr>
          <p:cNvPr id="2" name="Rectangle 1"/>
          <p:cNvSpPr/>
          <p:nvPr/>
        </p:nvSpPr>
        <p:spPr>
          <a:xfrm>
            <a:off x="8097394" y="1239966"/>
            <a:ext cx="1277914" cy="481799"/>
          </a:xfrm>
          <a:prstGeom prst="rect">
            <a:avLst/>
          </a:prstGeom>
        </p:spPr>
        <p:txBody>
          <a:bodyPr wrap="none">
            <a:spAutoFit/>
          </a:bodyPr>
          <a:lstStyle/>
          <a:p>
            <a:pPr algn="ctr" defTabSz="410751" hangingPunct="0"/>
            <a:r>
              <a:rPr lang="en-CA" sz="2531" kern="0" dirty="0">
                <a:solidFill>
                  <a:srgbClr val="0048AA"/>
                </a:solidFill>
                <a:uFill>
                  <a:solidFill>
                    <a:srgbClr val="0048AA"/>
                  </a:solidFill>
                </a:uFill>
                <a:latin typeface="Ubuntu Titling"/>
                <a:ea typeface="Ubuntu Titling"/>
                <a:cs typeface="Ubuntu Titling"/>
                <a:sym typeface="Ubuntu Titling"/>
              </a:rPr>
              <a:t>Concept</a:t>
            </a:r>
          </a:p>
        </p:txBody>
      </p:sp>
      <p:sp>
        <p:nvSpPr>
          <p:cNvPr id="3" name="Rectangle 2"/>
          <p:cNvSpPr/>
          <p:nvPr/>
        </p:nvSpPr>
        <p:spPr>
          <a:xfrm>
            <a:off x="428864" y="6237087"/>
            <a:ext cx="5607625" cy="330411"/>
          </a:xfrm>
          <a:prstGeom prst="rect">
            <a:avLst/>
          </a:prstGeom>
        </p:spPr>
        <p:txBody>
          <a:bodyPr wrap="none">
            <a:spAutoFit/>
          </a:bodyPr>
          <a:lstStyle/>
          <a:p>
            <a:pPr defTabSz="410751" hangingPunct="0"/>
            <a:r>
              <a:rPr lang="en-CA" sz="1547" kern="0" dirty="0">
                <a:solidFill>
                  <a:srgbClr val="767676"/>
                </a:solidFill>
                <a:latin typeface="Open Sans"/>
                <a:ea typeface="Helvetica Neue"/>
                <a:cs typeface="Helvetica Neue"/>
                <a:sym typeface="Helvetica Neue"/>
              </a:rPr>
              <a:t> </a:t>
            </a:r>
            <a:r>
              <a:rPr lang="en-CA" sz="1547" kern="0" dirty="0">
                <a:solidFill>
                  <a:srgbClr val="000000"/>
                </a:solidFill>
                <a:latin typeface="Open Sans"/>
                <a:ea typeface="Helvetica Neue"/>
                <a:cs typeface="Helvetica Neue"/>
                <a:sym typeface="Helvetica Neue"/>
              </a:rPr>
              <a:t>Michelson et al., (2005) </a:t>
            </a:r>
            <a:r>
              <a:rPr lang="en-CA" sz="1547" b="1" kern="0" dirty="0">
                <a:solidFill>
                  <a:srgbClr val="005274"/>
                </a:solidFill>
                <a:latin typeface="Open Sans"/>
                <a:ea typeface="Helvetica Neue"/>
                <a:cs typeface="Helvetica Neue"/>
                <a:sym typeface="Helvetica Neue"/>
                <a:hlinkClick r:id="rId7"/>
              </a:rPr>
              <a:t>https://doi.org/10.1256/qj.03.203</a:t>
            </a:r>
            <a:endParaRPr lang="en-CA" sz="1547" kern="0" dirty="0">
              <a:solidFill>
                <a:srgbClr val="767676"/>
              </a:solidFill>
              <a:latin typeface="Open Sans"/>
              <a:ea typeface="Helvetica Neue"/>
              <a:cs typeface="Helvetica Neue"/>
              <a:sym typeface="Helvetica Neue"/>
            </a:endParaRPr>
          </a:p>
        </p:txBody>
      </p:sp>
      <p:sp>
        <p:nvSpPr>
          <p:cNvPr id="4" name="Cloud 3"/>
          <p:cNvSpPr/>
          <p:nvPr/>
        </p:nvSpPr>
        <p:spPr>
          <a:xfrm>
            <a:off x="6805039" y="2998965"/>
            <a:ext cx="3906963" cy="411676"/>
          </a:xfrm>
          <a:prstGeom prst="cloud">
            <a:avLst/>
          </a:prstGeom>
          <a:noFill/>
          <a:ln w="3175"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8" tIns="26788" rIns="26788" bIns="26788" numCol="1" spcCol="38100" rtlCol="0" anchor="ctr">
            <a:spAutoFit/>
          </a:bodyPr>
          <a:lstStyle/>
          <a:p>
            <a:pPr algn="ctr" defTabSz="410751" hangingPunct="0"/>
            <a:endParaRPr lang="en-CA" sz="1406" kern="0">
              <a:solidFill>
                <a:srgbClr val="FFFFFF"/>
              </a:solidFill>
              <a:latin typeface="Helvetica Neue Medium"/>
              <a:ea typeface="Helvetica Neue Medium"/>
              <a:cs typeface="Helvetica Neue Medium"/>
              <a:sym typeface="Helvetica Neue Medium"/>
            </a:endParaRPr>
          </a:p>
        </p:txBody>
      </p:sp>
      <p:sp>
        <p:nvSpPr>
          <p:cNvPr id="5" name="Rectangle 4"/>
          <p:cNvSpPr/>
          <p:nvPr/>
        </p:nvSpPr>
        <p:spPr>
          <a:xfrm>
            <a:off x="6728394" y="6237087"/>
            <a:ext cx="4663456" cy="330411"/>
          </a:xfrm>
          <a:prstGeom prst="rect">
            <a:avLst/>
          </a:prstGeom>
        </p:spPr>
        <p:txBody>
          <a:bodyPr wrap="none">
            <a:spAutoFit/>
          </a:bodyPr>
          <a:lstStyle/>
          <a:p>
            <a:pPr algn="ctr" defTabSz="410751" hangingPunct="0"/>
            <a:r>
              <a:rPr lang="en-CA" sz="1547" kern="0" dirty="0">
                <a:solidFill>
                  <a:srgbClr val="000000"/>
                </a:solidFill>
                <a:latin typeface="ff2"/>
                <a:ea typeface="Helvetica Neue"/>
                <a:cs typeface="Helvetica Neue"/>
                <a:sym typeface="Helvetica Neue"/>
              </a:rPr>
              <a:t>Used </a:t>
            </a:r>
            <a:r>
              <a:rPr lang="en-CA" sz="1547" kern="0" dirty="0" err="1">
                <a:solidFill>
                  <a:srgbClr val="000000"/>
                </a:solidFill>
                <a:latin typeface="ff2"/>
                <a:ea typeface="Helvetica Neue"/>
                <a:cs typeface="Helvetica Neue"/>
                <a:sym typeface="Helvetica Neue"/>
              </a:rPr>
              <a:t>Rasch</a:t>
            </a:r>
            <a:r>
              <a:rPr lang="en-CA" sz="1547" kern="0" dirty="0">
                <a:solidFill>
                  <a:srgbClr val="000000"/>
                </a:solidFill>
                <a:latin typeface="ff2"/>
                <a:ea typeface="Helvetica Neue"/>
                <a:cs typeface="Helvetica Neue"/>
                <a:sym typeface="Helvetica Neue"/>
              </a:rPr>
              <a:t> &amp; </a:t>
            </a:r>
            <a:r>
              <a:rPr lang="en-CA" sz="1547" kern="0" dirty="0" err="1">
                <a:solidFill>
                  <a:srgbClr val="000000"/>
                </a:solidFill>
                <a:latin typeface="ff2"/>
                <a:ea typeface="Helvetica Neue"/>
                <a:cs typeface="Helvetica Neue"/>
                <a:sym typeface="Helvetica Neue"/>
              </a:rPr>
              <a:t>Kristj</a:t>
            </a:r>
            <a:r>
              <a:rPr lang="sv-SE" sz="1547" kern="0" dirty="0">
                <a:solidFill>
                  <a:srgbClr val="000000"/>
                </a:solidFill>
                <a:latin typeface="ff2"/>
                <a:ea typeface="Helvetica Neue"/>
                <a:cs typeface="Helvetica Neue"/>
                <a:sym typeface="Helvetica Neue"/>
              </a:rPr>
              <a:t>á</a:t>
            </a:r>
            <a:r>
              <a:rPr lang="en-CA" sz="1547" kern="0" dirty="0" err="1">
                <a:solidFill>
                  <a:srgbClr val="000000"/>
                </a:solidFill>
                <a:latin typeface="ff2"/>
                <a:ea typeface="Helvetica Neue"/>
                <a:cs typeface="Helvetica Neue"/>
                <a:sym typeface="Helvetica Neue"/>
              </a:rPr>
              <a:t>nsson</a:t>
            </a:r>
            <a:r>
              <a:rPr lang="en-CA" sz="1547" kern="0" dirty="0">
                <a:solidFill>
                  <a:srgbClr val="000000"/>
                </a:solidFill>
                <a:latin typeface="ff2"/>
                <a:ea typeface="Helvetica Neue"/>
                <a:cs typeface="Helvetica Neue"/>
                <a:sym typeface="Helvetica Neue"/>
              </a:rPr>
              <a:t> (1998) microphysics scheme </a:t>
            </a:r>
            <a:endParaRPr lang="en-CA" sz="1547" b="1" kern="0" dirty="0">
              <a:solidFill>
                <a:srgbClr val="000000"/>
              </a:solidFill>
              <a:latin typeface="Helvetica Neue"/>
              <a:ea typeface="Helvetica Neue"/>
              <a:cs typeface="Helvetica Neue"/>
              <a:sym typeface="Helvetica Neue"/>
            </a:endParaRPr>
          </a:p>
        </p:txBody>
      </p:sp>
      <p:sp>
        <p:nvSpPr>
          <p:cNvPr id="6" name="TextBox 5"/>
          <p:cNvSpPr txBox="1"/>
          <p:nvPr/>
        </p:nvSpPr>
        <p:spPr>
          <a:xfrm>
            <a:off x="7492624" y="2477582"/>
            <a:ext cx="2487458" cy="148256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8" tIns="26788" rIns="26788" bIns="26788" numCol="1" spcCol="38100" rtlCol="0" anchor="ctr">
            <a:spAutoFit/>
          </a:bodyPr>
          <a:lstStyle/>
          <a:p>
            <a:pPr algn="ctr" defTabSz="410751" hangingPunct="0"/>
            <a:r>
              <a:rPr lang="en-CA" sz="1547" b="1" kern="0" dirty="0">
                <a:solidFill>
                  <a:srgbClr val="000000"/>
                </a:solidFill>
                <a:latin typeface="Helvetica Neue"/>
                <a:ea typeface="Helvetica Neue"/>
                <a:cs typeface="Helvetica Neue"/>
                <a:sym typeface="Helvetica Neue"/>
              </a:rPr>
              <a:t>Radar </a:t>
            </a:r>
            <a:r>
              <a:rPr lang="en-CA" sz="1547" b="1" kern="0" dirty="0" err="1">
                <a:solidFill>
                  <a:srgbClr val="000000"/>
                </a:solidFill>
                <a:latin typeface="Helvetica Neue"/>
                <a:ea typeface="Helvetica Neue"/>
                <a:cs typeface="Helvetica Neue"/>
                <a:sym typeface="Helvetica Neue"/>
              </a:rPr>
              <a:t>dBZ</a:t>
            </a:r>
            <a:r>
              <a:rPr lang="en-CA" sz="1547" b="1" kern="0" dirty="0">
                <a:solidFill>
                  <a:srgbClr val="000000"/>
                </a:solidFill>
                <a:latin typeface="Helvetica Neue"/>
                <a:ea typeface="Helvetica Neue"/>
                <a:cs typeface="Helvetica Neue"/>
                <a:sym typeface="Helvetica Neue"/>
              </a:rPr>
              <a:t> --&gt; R</a:t>
            </a:r>
          </a:p>
          <a:p>
            <a:pPr algn="ctr" defTabSz="410751" hangingPunct="0"/>
            <a:endParaRPr lang="en-CA" sz="1547" b="1" kern="0" dirty="0">
              <a:solidFill>
                <a:srgbClr val="000000"/>
              </a:solidFill>
              <a:latin typeface="Helvetica Neue"/>
              <a:ea typeface="Helvetica Neue"/>
              <a:cs typeface="Helvetica Neue"/>
              <a:sym typeface="Helvetica Neue"/>
            </a:endParaRPr>
          </a:p>
          <a:p>
            <a:pPr algn="ctr" defTabSz="410751" hangingPunct="0"/>
            <a:r>
              <a:rPr lang="en-CA" sz="1547" b="1" kern="0" dirty="0" err="1">
                <a:solidFill>
                  <a:srgbClr val="000000"/>
                </a:solidFill>
                <a:latin typeface="Helvetica Neue"/>
                <a:ea typeface="Helvetica Neue"/>
                <a:cs typeface="Helvetica Neue"/>
                <a:sym typeface="Helvetica Neue"/>
              </a:rPr>
              <a:t>Autoconversion</a:t>
            </a:r>
            <a:endParaRPr lang="en-CA" sz="1547" b="1" kern="0" dirty="0">
              <a:solidFill>
                <a:srgbClr val="000000"/>
              </a:solidFill>
              <a:latin typeface="Helvetica Neue"/>
              <a:ea typeface="Helvetica Neue"/>
              <a:cs typeface="Helvetica Neue"/>
              <a:sym typeface="Helvetica Neue"/>
            </a:endParaRPr>
          </a:p>
          <a:p>
            <a:pPr algn="ctr" defTabSz="410751" hangingPunct="0"/>
            <a:r>
              <a:rPr lang="en-CA" sz="1547" b="1" kern="0" dirty="0">
                <a:solidFill>
                  <a:srgbClr val="000000"/>
                </a:solidFill>
                <a:latin typeface="Helvetica Neue"/>
                <a:ea typeface="Helvetica Neue"/>
                <a:cs typeface="Helvetica Neue"/>
                <a:sym typeface="Helvetica Neue"/>
              </a:rPr>
              <a:t>Coalescence</a:t>
            </a:r>
          </a:p>
          <a:p>
            <a:pPr algn="ctr" defTabSz="410751" hangingPunct="0"/>
            <a:r>
              <a:rPr lang="en-CA" sz="1547" b="1" kern="0" dirty="0">
                <a:solidFill>
                  <a:srgbClr val="000000"/>
                </a:solidFill>
                <a:latin typeface="Helvetica Neue"/>
                <a:ea typeface="Helvetica Neue"/>
                <a:cs typeface="Helvetica Neue"/>
                <a:sym typeface="Helvetica Neue"/>
              </a:rPr>
              <a:t>Local ice production</a:t>
            </a:r>
          </a:p>
          <a:p>
            <a:pPr algn="ctr" defTabSz="410751" hangingPunct="0"/>
            <a:r>
              <a:rPr lang="en-CA" sz="1547" b="1" kern="0" dirty="0">
                <a:solidFill>
                  <a:srgbClr val="000000"/>
                </a:solidFill>
                <a:latin typeface="Helvetica Neue"/>
                <a:ea typeface="Helvetica Neue"/>
                <a:cs typeface="Helvetica Neue"/>
                <a:sym typeface="Helvetica Neue"/>
              </a:rPr>
              <a:t>Ice collecting rain &amp; snow</a:t>
            </a:r>
          </a:p>
        </p:txBody>
      </p:sp>
      <p:cxnSp>
        <p:nvCxnSpPr>
          <p:cNvPr id="8" name="Straight Connector 7"/>
          <p:cNvCxnSpPr/>
          <p:nvPr/>
        </p:nvCxnSpPr>
        <p:spPr>
          <a:xfrm>
            <a:off x="6983077" y="5307684"/>
            <a:ext cx="3728924" cy="0"/>
          </a:xfrm>
          <a:prstGeom prst="line">
            <a:avLst/>
          </a:prstGeom>
          <a:noFill/>
          <a:ln w="412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9" name="Rectangle 8"/>
          <p:cNvSpPr/>
          <p:nvPr/>
        </p:nvSpPr>
        <p:spPr>
          <a:xfrm>
            <a:off x="8185339" y="4412245"/>
            <a:ext cx="1324402" cy="330411"/>
          </a:xfrm>
          <a:prstGeom prst="rect">
            <a:avLst/>
          </a:prstGeom>
        </p:spPr>
        <p:txBody>
          <a:bodyPr wrap="none">
            <a:spAutoFit/>
          </a:bodyPr>
          <a:lstStyle/>
          <a:p>
            <a:pPr algn="ctr" defTabSz="410751" hangingPunct="0"/>
            <a:r>
              <a:rPr lang="en-CA" sz="1547" b="1" kern="0" dirty="0">
                <a:solidFill>
                  <a:srgbClr val="000000"/>
                </a:solidFill>
                <a:latin typeface="Helvetica Neue"/>
                <a:ea typeface="Helvetica Neue"/>
                <a:cs typeface="Helvetica Neue"/>
                <a:sym typeface="Helvetica Neue"/>
              </a:rPr>
              <a:t>Evaporation</a:t>
            </a:r>
          </a:p>
        </p:txBody>
      </p:sp>
      <p:sp>
        <p:nvSpPr>
          <p:cNvPr id="10" name="Rectangle 9"/>
          <p:cNvSpPr/>
          <p:nvPr/>
        </p:nvSpPr>
        <p:spPr>
          <a:xfrm>
            <a:off x="8155684" y="5049808"/>
            <a:ext cx="1383713" cy="330411"/>
          </a:xfrm>
          <a:prstGeom prst="rect">
            <a:avLst/>
          </a:prstGeom>
        </p:spPr>
        <p:txBody>
          <a:bodyPr wrap="none">
            <a:spAutoFit/>
          </a:bodyPr>
          <a:lstStyle/>
          <a:p>
            <a:pPr algn="ctr" defTabSz="410751" hangingPunct="0"/>
            <a:r>
              <a:rPr lang="en-CA" sz="1547" b="1" kern="0" dirty="0">
                <a:solidFill>
                  <a:srgbClr val="000000"/>
                </a:solidFill>
                <a:latin typeface="Helvetica Neue"/>
                <a:ea typeface="Helvetica Neue"/>
                <a:cs typeface="Helvetica Neue"/>
                <a:sym typeface="Helvetica Neue"/>
              </a:rPr>
              <a:t>Surface QPE</a:t>
            </a:r>
          </a:p>
        </p:txBody>
      </p:sp>
      <p:cxnSp>
        <p:nvCxnSpPr>
          <p:cNvPr id="12" name="Straight Arrow Connector 11"/>
          <p:cNvCxnSpPr/>
          <p:nvPr/>
        </p:nvCxnSpPr>
        <p:spPr>
          <a:xfrm>
            <a:off x="10850476" y="2523647"/>
            <a:ext cx="9891" cy="2784037"/>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3" name="TextBox 12"/>
          <p:cNvSpPr txBox="1"/>
          <p:nvPr/>
        </p:nvSpPr>
        <p:spPr>
          <a:xfrm rot="16200000">
            <a:off x="10458232" y="3461805"/>
            <a:ext cx="1235513" cy="29217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8" tIns="26788" rIns="26788" bIns="26788" numCol="1" spcCol="38100" rtlCol="0" anchor="ctr">
            <a:spAutoFit/>
          </a:bodyPr>
          <a:lstStyle/>
          <a:p>
            <a:pPr algn="ctr" defTabSz="410751" hangingPunct="0"/>
            <a:r>
              <a:rPr lang="en-CA" sz="1547" b="1" kern="0" dirty="0">
                <a:solidFill>
                  <a:srgbClr val="000000"/>
                </a:solidFill>
                <a:latin typeface="Helvetica Neue"/>
                <a:ea typeface="Helvetica Neue"/>
                <a:cs typeface="Helvetica Neue"/>
                <a:sym typeface="Helvetica Neue"/>
              </a:rPr>
              <a:t>Model levels</a:t>
            </a:r>
          </a:p>
        </p:txBody>
      </p:sp>
      <p:sp>
        <p:nvSpPr>
          <p:cNvPr id="25" name="TextBox 24">
            <a:extLst>
              <a:ext uri="{FF2B5EF4-FFF2-40B4-BE49-F238E27FC236}">
                <a16:creationId xmlns:a16="http://schemas.microsoft.com/office/drawing/2014/main" id="{F54A2CC4-8986-C64C-B149-AEA64900B129}"/>
              </a:ext>
            </a:extLst>
          </p:cNvPr>
          <p:cNvSpPr txBox="1"/>
          <p:nvPr/>
        </p:nvSpPr>
        <p:spPr>
          <a:xfrm>
            <a:off x="0" y="0"/>
            <a:ext cx="2411895" cy="369332"/>
          </a:xfrm>
          <a:prstGeom prst="rect">
            <a:avLst/>
          </a:prstGeom>
          <a:solidFill>
            <a:srgbClr val="44546A"/>
          </a:solidFill>
        </p:spPr>
        <p:txBody>
          <a:bodyPr wrap="square" rtlCol="0">
            <a:spAutoFit/>
          </a:bodyPr>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rPr>
              <a:t>DANIEL MICHELSON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iterate>
                                    <p:tmAbs val="0"/>
                                  </p:iterate>
                                  <p:childTnLst>
                                    <p:set>
                                      <p:cBhvr>
                                        <p:cTn id="10" fill="hold"/>
                                        <p:tgtEl>
                                          <p:spTgt spid="134"/>
                                        </p:tgtEl>
                                        <p:attrNameLst>
                                          <p:attrName>style.visibility</p:attrName>
                                        </p:attrNameLst>
                                      </p:cBhvr>
                                      <p:to>
                                        <p:strVal val="visible"/>
                                      </p:to>
                                    </p:set>
                                    <p:animEffect transition="in" filter="wipe(left)">
                                      <p:cBhvr>
                                        <p:cTn id="11" dur="2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advAuto="0"/>
      <p:bldP spid="135"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hysically-based approach"/>
          <p:cNvSpPr/>
          <p:nvPr/>
        </p:nvSpPr>
        <p:spPr>
          <a:xfrm>
            <a:off x="4946923" y="210974"/>
            <a:ext cx="1343315" cy="509754"/>
          </a:xfrm>
          <a:prstGeom prst="rect">
            <a:avLst/>
          </a:prstGeom>
          <a:solidFill>
            <a:srgbClr val="FFFFFF"/>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spAutoFit/>
          </a:bodyPr>
          <a:lstStyle>
            <a:lvl1pPr algn="l">
              <a:lnSpc>
                <a:spcPct val="83000"/>
              </a:lnSpc>
              <a:buFont typeface="Times New Roman"/>
              <a:tabLst>
                <a:tab pos="571500" algn="l"/>
                <a:tab pos="1168400" algn="l"/>
                <a:tab pos="1739900" algn="l"/>
                <a:tab pos="2311400" algn="l"/>
                <a:tab pos="2895600" algn="l"/>
                <a:tab pos="3479800" algn="l"/>
                <a:tab pos="4064000" algn="l"/>
                <a:tab pos="4635500" algn="l"/>
                <a:tab pos="5207000" algn="l"/>
                <a:tab pos="5803900" algn="l"/>
                <a:tab pos="6375400" algn="l"/>
                <a:tab pos="6946900" algn="l"/>
                <a:tab pos="7531100" algn="l"/>
                <a:tab pos="8115300" algn="l"/>
                <a:tab pos="8699500" algn="l"/>
                <a:tab pos="9271000" algn="l"/>
                <a:tab pos="9842500" algn="l"/>
                <a:tab pos="10439400" algn="l"/>
                <a:tab pos="11010900" algn="l"/>
                <a:tab pos="11582400" algn="l"/>
                <a:tab pos="11798300" algn="l"/>
              </a:tabLst>
              <a:defRPr sz="4800" b="0">
                <a:solidFill>
                  <a:srgbClr val="0048AA"/>
                </a:solidFill>
                <a:uFill>
                  <a:solidFill>
                    <a:srgbClr val="0048AA"/>
                  </a:solidFill>
                </a:uFill>
                <a:latin typeface="Ubuntu Titling"/>
                <a:ea typeface="Ubuntu Titling"/>
                <a:cs typeface="Ubuntu Titling"/>
                <a:sym typeface="Ubuntu Titling"/>
              </a:defRPr>
            </a:lvl1pPr>
          </a:lstStyle>
          <a:p>
            <a:pPr defTabSz="410751" hangingPunct="0">
              <a:tabLst>
                <a:tab pos="401822" algn="l"/>
                <a:tab pos="821502" algn="l"/>
                <a:tab pos="1223324" algn="l"/>
                <a:tab pos="1625145" algn="l"/>
                <a:tab pos="2035896" algn="l"/>
                <a:tab pos="2446647" algn="l"/>
                <a:tab pos="2857398" algn="l"/>
                <a:tab pos="3259220" algn="l"/>
                <a:tab pos="3661042" algn="l"/>
                <a:tab pos="4080722" algn="l"/>
                <a:tab pos="4482544" algn="l"/>
                <a:tab pos="4884365" algn="l"/>
                <a:tab pos="5295116" algn="l"/>
                <a:tab pos="5705867" algn="l"/>
                <a:tab pos="6116618" algn="l"/>
                <a:tab pos="6518440" algn="l"/>
                <a:tab pos="6920262" algn="l"/>
                <a:tab pos="7339942" algn="l"/>
                <a:tab pos="7741764" algn="l"/>
                <a:tab pos="8143585" algn="l"/>
                <a:tab pos="8295385" algn="l"/>
              </a:tabLst>
            </a:pPr>
            <a:r>
              <a:rPr lang="en-CA" sz="3375" kern="0" dirty="0"/>
              <a:t>“DTE2”</a:t>
            </a:r>
            <a:endParaRPr sz="3375" kern="0" dirty="0"/>
          </a:p>
        </p:txBody>
      </p:sp>
      <p:sp>
        <p:nvSpPr>
          <p:cNvPr id="176" name="Use radar to initialize a precipitation microphysics model,…"/>
          <p:cNvSpPr txBox="1"/>
          <p:nvPr/>
        </p:nvSpPr>
        <p:spPr>
          <a:xfrm>
            <a:off x="2252288" y="1058324"/>
            <a:ext cx="7786985" cy="88432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8" tIns="26788" rIns="26788" bIns="26788" anchor="ctr">
            <a:spAutoFit/>
          </a:bodyPr>
          <a:lstStyle/>
          <a:p>
            <a:pPr defTabSz="321457" hangingPunct="0">
              <a:spcBef>
                <a:spcPts val="422"/>
              </a:spcBef>
              <a:buClr>
                <a:srgbClr val="87D255"/>
              </a:buClr>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48AA"/>
                </a:solidFill>
                <a:latin typeface="Calibri"/>
                <a:ea typeface="Calibri"/>
                <a:cs typeface="Calibri"/>
                <a:sym typeface="Calibri"/>
              </a:defRPr>
            </a:pPr>
            <a:r>
              <a:rPr sz="2531" kern="0" dirty="0">
                <a:solidFill>
                  <a:srgbClr val="0048AA"/>
                </a:solidFill>
                <a:latin typeface="Calibri"/>
                <a:cs typeface="Calibri"/>
                <a:sym typeface="Calibri"/>
              </a:rPr>
              <a:t>Use radar to initialize a precipitation microphysics model,</a:t>
            </a:r>
          </a:p>
          <a:p>
            <a:pPr defTabSz="321457" hangingPunct="0">
              <a:spcBef>
                <a:spcPts val="422"/>
              </a:spcBef>
              <a:buClr>
                <a:srgbClr val="87D255"/>
              </a:buClr>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48AA"/>
                </a:solidFill>
                <a:latin typeface="Calibri"/>
                <a:ea typeface="Calibri"/>
                <a:cs typeface="Calibri"/>
                <a:sym typeface="Calibri"/>
              </a:defRPr>
            </a:pPr>
            <a:r>
              <a:rPr sz="2531" kern="0" dirty="0">
                <a:solidFill>
                  <a:srgbClr val="0048AA"/>
                </a:solidFill>
                <a:latin typeface="Calibri"/>
                <a:cs typeface="Calibri"/>
                <a:sym typeface="Calibri"/>
              </a:rPr>
              <a:t>e.g. P3, to model the radar echo aloft down to the surface.</a:t>
            </a:r>
          </a:p>
        </p:txBody>
      </p:sp>
      <p:pic>
        <p:nvPicPr>
          <p:cNvPr id="177" name="dte_fig7.png" descr="dte_fig7.png"/>
          <p:cNvPicPr>
            <a:picLocks noChangeAspect="1"/>
          </p:cNvPicPr>
          <p:nvPr/>
        </p:nvPicPr>
        <p:blipFill>
          <a:blip r:embed="rId2"/>
          <a:stretch>
            <a:fillRect/>
          </a:stretch>
        </p:blipFill>
        <p:spPr>
          <a:xfrm>
            <a:off x="6614279" y="2399425"/>
            <a:ext cx="4830814" cy="3795002"/>
          </a:xfrm>
          <a:prstGeom prst="rect">
            <a:avLst/>
          </a:prstGeom>
          <a:ln w="3175">
            <a:miter lim="400000"/>
          </a:ln>
        </p:spPr>
      </p:pic>
      <p:pic>
        <p:nvPicPr>
          <p:cNvPr id="178" name="dte_fig3.png" descr="dte_fig3.png"/>
          <p:cNvPicPr>
            <a:picLocks noChangeAspect="1"/>
          </p:cNvPicPr>
          <p:nvPr/>
        </p:nvPicPr>
        <p:blipFill>
          <a:blip r:embed="rId3"/>
          <a:stretch>
            <a:fillRect/>
          </a:stretch>
        </p:blipFill>
        <p:spPr>
          <a:xfrm>
            <a:off x="256268" y="2399424"/>
            <a:ext cx="6089449" cy="3796759"/>
          </a:xfrm>
          <a:prstGeom prst="rect">
            <a:avLst/>
          </a:prstGeom>
          <a:ln w="3175">
            <a:miter lim="400000"/>
          </a:ln>
        </p:spPr>
      </p:pic>
      <p:sp>
        <p:nvSpPr>
          <p:cNvPr id="179" name="before"/>
          <p:cNvSpPr txBox="1"/>
          <p:nvPr/>
        </p:nvSpPr>
        <p:spPr>
          <a:xfrm>
            <a:off x="1502821" y="6175088"/>
            <a:ext cx="836365" cy="40034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8" tIns="26788" rIns="26788" bIns="26788" anchor="ctr">
            <a:spAutoFit/>
          </a:bodyPr>
          <a:lstStyle>
            <a:lvl1pPr algn="l" defTabSz="457200">
              <a:spcBef>
                <a:spcPts val="6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b="0">
                <a:solidFill>
                  <a:srgbClr val="0048AA"/>
                </a:solidFill>
                <a:latin typeface="Calibri"/>
                <a:ea typeface="Calibri"/>
                <a:cs typeface="Calibri"/>
                <a:sym typeface="Calibri"/>
              </a:defRPr>
            </a:lvl1pPr>
          </a:lstStyle>
          <a:p>
            <a:pPr defTabSz="321457" hangingPunct="0">
              <a:spcBef>
                <a:spcPts val="422"/>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pPr>
            <a:r>
              <a:rPr sz="2250" kern="0" dirty="0"/>
              <a:t>before</a:t>
            </a:r>
          </a:p>
        </p:txBody>
      </p:sp>
      <p:sp>
        <p:nvSpPr>
          <p:cNvPr id="180" name="after"/>
          <p:cNvSpPr txBox="1"/>
          <p:nvPr/>
        </p:nvSpPr>
        <p:spPr>
          <a:xfrm>
            <a:off x="4577793" y="6175087"/>
            <a:ext cx="621562" cy="40034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8" tIns="26788" rIns="26788" bIns="26788" anchor="ctr">
            <a:spAutoFit/>
          </a:bodyPr>
          <a:lstStyle>
            <a:lvl1pPr algn="l" defTabSz="457200">
              <a:spcBef>
                <a:spcPts val="6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b="0">
                <a:solidFill>
                  <a:srgbClr val="0048AA"/>
                </a:solidFill>
                <a:latin typeface="Calibri"/>
                <a:ea typeface="Calibri"/>
                <a:cs typeface="Calibri"/>
                <a:sym typeface="Calibri"/>
              </a:defRPr>
            </a:lvl1pPr>
          </a:lstStyle>
          <a:p>
            <a:pPr defTabSz="321457" hangingPunct="0">
              <a:spcBef>
                <a:spcPts val="422"/>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pPr>
            <a:r>
              <a:rPr sz="2250" kern="0" dirty="0"/>
              <a:t>after</a:t>
            </a:r>
          </a:p>
        </p:txBody>
      </p:sp>
      <p:sp>
        <p:nvSpPr>
          <p:cNvPr id="8" name="TextBox 7">
            <a:extLst>
              <a:ext uri="{FF2B5EF4-FFF2-40B4-BE49-F238E27FC236}">
                <a16:creationId xmlns:a16="http://schemas.microsoft.com/office/drawing/2014/main" id="{2F8702D3-062D-9945-BE81-A1A19DC9D7DA}"/>
              </a:ext>
            </a:extLst>
          </p:cNvPr>
          <p:cNvSpPr txBox="1"/>
          <p:nvPr/>
        </p:nvSpPr>
        <p:spPr>
          <a:xfrm>
            <a:off x="0" y="0"/>
            <a:ext cx="2411895" cy="369332"/>
          </a:xfrm>
          <a:prstGeom prst="rect">
            <a:avLst/>
          </a:prstGeom>
          <a:solidFill>
            <a:srgbClr val="44546A"/>
          </a:solidFill>
        </p:spPr>
        <p:txBody>
          <a:bodyPr wrap="square" rtlCol="0">
            <a:spAutoFit/>
          </a:bodyPr>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rPr>
              <a:t>DANIEL MICHELSON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4287C0-95EA-D443-8F8B-C0D35A2CD0FF}"/>
              </a:ext>
            </a:extLst>
          </p:cNvPr>
          <p:cNvSpPr txBox="1"/>
          <p:nvPr/>
        </p:nvSpPr>
        <p:spPr>
          <a:xfrm>
            <a:off x="1" y="0"/>
            <a:ext cx="2403834" cy="369332"/>
          </a:xfrm>
          <a:prstGeom prst="rect">
            <a:avLst/>
          </a:prstGeom>
          <a:solidFill>
            <a:schemeClr val="tx2"/>
          </a:solidFill>
        </p:spPr>
        <p:txBody>
          <a:bodyPr wrap="square" rtlCol="0">
            <a:spAutoFit/>
          </a:bodyPr>
          <a:lstStyle/>
          <a:p>
            <a:pPr marL="228600"/>
            <a:r>
              <a:rPr lang="en-US" dirty="0">
                <a:solidFill>
                  <a:schemeClr val="bg1"/>
                </a:solidFill>
              </a:rPr>
              <a:t>JASON MILBRANDT</a:t>
            </a:r>
          </a:p>
        </p:txBody>
      </p:sp>
      <p:grpSp>
        <p:nvGrpSpPr>
          <p:cNvPr id="17" name="Group 16">
            <a:extLst>
              <a:ext uri="{FF2B5EF4-FFF2-40B4-BE49-F238E27FC236}">
                <a16:creationId xmlns:a16="http://schemas.microsoft.com/office/drawing/2014/main" id="{C58097DD-577D-9D4C-A77B-D4550CDA1A96}"/>
              </a:ext>
            </a:extLst>
          </p:cNvPr>
          <p:cNvGrpSpPr/>
          <p:nvPr/>
        </p:nvGrpSpPr>
        <p:grpSpPr>
          <a:xfrm>
            <a:off x="593125" y="1684358"/>
            <a:ext cx="2798202" cy="2860078"/>
            <a:chOff x="5486400" y="728770"/>
            <a:chExt cx="2798202" cy="2860078"/>
          </a:xfrm>
        </p:grpSpPr>
        <p:sp>
          <p:nvSpPr>
            <p:cNvPr id="15" name="Rectangle 14">
              <a:extLst>
                <a:ext uri="{FF2B5EF4-FFF2-40B4-BE49-F238E27FC236}">
                  <a16:creationId xmlns:a16="http://schemas.microsoft.com/office/drawing/2014/main" id="{8E6A889F-6ED4-6A4B-B7EC-2E062B676F86}"/>
                </a:ext>
              </a:extLst>
            </p:cNvPr>
            <p:cNvSpPr/>
            <p:nvPr/>
          </p:nvSpPr>
          <p:spPr>
            <a:xfrm>
              <a:off x="5486400" y="728770"/>
              <a:ext cx="2798202" cy="2860078"/>
            </a:xfrm>
            <a:prstGeom prst="rect">
              <a:avLst/>
            </a:prstGeom>
            <a:solidFill>
              <a:schemeClr val="accent1">
                <a:alpha val="2281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F8338A-31D4-DF4F-AFFD-4C9900B34335}"/>
                </a:ext>
              </a:extLst>
            </p:cNvPr>
            <p:cNvSpPr/>
            <p:nvPr/>
          </p:nvSpPr>
          <p:spPr>
            <a:xfrm>
              <a:off x="5782961" y="1425146"/>
              <a:ext cx="2207741" cy="2026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5FE2B9C-F355-174A-87F1-CAE7FC3A9B12}"/>
                </a:ext>
              </a:extLst>
            </p:cNvPr>
            <p:cNvPicPr>
              <a:picLocks noChangeAspect="1"/>
            </p:cNvPicPr>
            <p:nvPr/>
          </p:nvPicPr>
          <p:blipFill>
            <a:blip r:embed="rId2"/>
            <a:stretch>
              <a:fillRect/>
            </a:stretch>
          </p:blipFill>
          <p:spPr>
            <a:xfrm>
              <a:off x="5823758" y="2377523"/>
              <a:ext cx="1859088" cy="1033914"/>
            </a:xfrm>
            <a:prstGeom prst="rect">
              <a:avLst/>
            </a:prstGeom>
          </p:spPr>
        </p:pic>
        <p:pic>
          <p:nvPicPr>
            <p:cNvPr id="13" name="Picture 3" descr="Pekin-duck_copyright-free">
              <a:hlinkClick r:id="rId3"/>
              <a:extLst>
                <a:ext uri="{FF2B5EF4-FFF2-40B4-BE49-F238E27FC236}">
                  <a16:creationId xmlns:a16="http://schemas.microsoft.com/office/drawing/2014/main" id="{FADDD2DB-A414-644F-8E28-1F13B385AB39}"/>
                </a:ext>
              </a:extLst>
            </p:cNvPr>
            <p:cNvPicPr>
              <a:picLocks noChangeAspect="1" noChangeArrowheads="1"/>
            </p:cNvPicPr>
            <p:nvPr/>
          </p:nvPicPr>
          <p:blipFill>
            <a:blip r:embed="rId4"/>
            <a:srcRect/>
            <a:stretch>
              <a:fillRect/>
            </a:stretch>
          </p:blipFill>
          <p:spPr bwMode="auto">
            <a:xfrm>
              <a:off x="6784196" y="1475403"/>
              <a:ext cx="1143747" cy="1240921"/>
            </a:xfrm>
            <a:prstGeom prst="rect">
              <a:avLst/>
            </a:prstGeom>
            <a:noFill/>
            <a:ln w="9525">
              <a:noFill/>
              <a:miter lim="800000"/>
              <a:headEnd/>
              <a:tailEnd/>
            </a:ln>
          </p:spPr>
        </p:pic>
        <p:sp>
          <p:nvSpPr>
            <p:cNvPr id="14" name="TextBox 13">
              <a:extLst>
                <a:ext uri="{FF2B5EF4-FFF2-40B4-BE49-F238E27FC236}">
                  <a16:creationId xmlns:a16="http://schemas.microsoft.com/office/drawing/2014/main" id="{B40988FD-CF9B-C640-82AA-6EF22911148E}"/>
                </a:ext>
              </a:extLst>
            </p:cNvPr>
            <p:cNvSpPr txBox="1"/>
            <p:nvPr/>
          </p:nvSpPr>
          <p:spPr>
            <a:xfrm>
              <a:off x="5647602" y="765933"/>
              <a:ext cx="2345386" cy="584775"/>
            </a:xfrm>
            <a:prstGeom prst="rect">
              <a:avLst/>
            </a:prstGeom>
            <a:noFill/>
          </p:spPr>
          <p:txBody>
            <a:bodyPr wrap="none" rtlCol="0">
              <a:spAutoFit/>
            </a:bodyPr>
            <a:lstStyle/>
            <a:p>
              <a:pPr algn="ctr"/>
              <a:r>
                <a:rPr lang="en-US" sz="1600" b="1" dirty="0"/>
                <a:t>P3 microphysics</a:t>
              </a:r>
            </a:p>
            <a:p>
              <a:pPr algn="ctr"/>
              <a:r>
                <a:rPr lang="en-US" sz="1600" b="1" dirty="0"/>
                <a:t>parameterization scheme</a:t>
              </a:r>
            </a:p>
          </p:txBody>
        </p:sp>
      </p:grpSp>
      <p:sp>
        <p:nvSpPr>
          <p:cNvPr id="18" name="TextBox 17">
            <a:extLst>
              <a:ext uri="{FF2B5EF4-FFF2-40B4-BE49-F238E27FC236}">
                <a16:creationId xmlns:a16="http://schemas.microsoft.com/office/drawing/2014/main" id="{307CED1B-56C4-A84B-A766-6B306586A9F8}"/>
              </a:ext>
            </a:extLst>
          </p:cNvPr>
          <p:cNvSpPr txBox="1"/>
          <p:nvPr/>
        </p:nvSpPr>
        <p:spPr>
          <a:xfrm>
            <a:off x="4099842" y="733045"/>
            <a:ext cx="7941276" cy="4708981"/>
          </a:xfrm>
          <a:prstGeom prst="rect">
            <a:avLst/>
          </a:prstGeom>
          <a:noFill/>
        </p:spPr>
        <p:txBody>
          <a:bodyPr wrap="square" rtlCol="0">
            <a:spAutoFit/>
          </a:bodyPr>
          <a:lstStyle/>
          <a:p>
            <a:r>
              <a:rPr lang="en-US" sz="2000" dirty="0"/>
              <a:t>My R&amp;D is heavily invested in on-going development and exploration of the P3 microphysics scheme</a:t>
            </a:r>
          </a:p>
          <a:p>
            <a:endParaRPr lang="en-US" sz="2000" dirty="0"/>
          </a:p>
          <a:p>
            <a:r>
              <a:rPr lang="en-US" sz="2000" u="sng" dirty="0"/>
              <a:t>For operational NWP, the goals are</a:t>
            </a:r>
            <a:r>
              <a:rPr lang="en-US" sz="2000" dirty="0"/>
              <a:t>:</a:t>
            </a:r>
          </a:p>
          <a:p>
            <a:pPr marL="285750" indent="-285750">
              <a:buFontTx/>
              <a:buChar char="-"/>
            </a:pPr>
            <a:r>
              <a:rPr lang="en-US" sz="2000" dirty="0"/>
              <a:t>Establish P3 as the “flagship” condensation scheme in all MSC NWP systems</a:t>
            </a:r>
          </a:p>
          <a:p>
            <a:pPr marL="285750" indent="-285750">
              <a:buFontTx/>
              <a:buChar char="-"/>
            </a:pPr>
            <a:r>
              <a:rPr lang="en-US" sz="2000" dirty="0"/>
              <a:t>Expand the application to exploit prognostic information</a:t>
            </a:r>
          </a:p>
          <a:p>
            <a:pPr lvl="1"/>
            <a:r>
              <a:rPr lang="en-US" sz="2000" dirty="0"/>
              <a:t>e.g. precipitation types, aircraft icing potential, etc.</a:t>
            </a:r>
          </a:p>
          <a:p>
            <a:pPr marL="285750" indent="-285750">
              <a:buFontTx/>
              <a:buChar char="-"/>
            </a:pPr>
            <a:endParaRPr lang="en-US" sz="2000" dirty="0"/>
          </a:p>
          <a:p>
            <a:r>
              <a:rPr lang="en-US" sz="2000" u="sng" dirty="0"/>
              <a:t>On-going development includes</a:t>
            </a:r>
            <a:r>
              <a:rPr lang="en-US" sz="2000" dirty="0"/>
              <a:t>:</a:t>
            </a:r>
          </a:p>
          <a:p>
            <a:pPr marL="285750" indent="-285750">
              <a:buFontTx/>
              <a:buChar char="-"/>
            </a:pPr>
            <a:r>
              <a:rPr lang="en-US" sz="2000" dirty="0"/>
              <a:t>Adjustments for large-scale model applications</a:t>
            </a:r>
          </a:p>
          <a:p>
            <a:pPr marL="285750" indent="-285750">
              <a:buFontTx/>
              <a:buChar char="-"/>
            </a:pPr>
            <a:r>
              <a:rPr lang="en-US" sz="2000" dirty="0"/>
              <a:t>Examination of the capacity to simulate/predict hail</a:t>
            </a:r>
          </a:p>
          <a:p>
            <a:pPr marL="285750" indent="-285750">
              <a:buFontTx/>
              <a:buChar char="-"/>
            </a:pPr>
            <a:r>
              <a:rPr lang="en-US" sz="2000" dirty="0"/>
              <a:t>Improved physical processes</a:t>
            </a:r>
          </a:p>
          <a:p>
            <a:pPr lvl="1"/>
            <a:r>
              <a:rPr lang="en-US" sz="2000" dirty="0"/>
              <a:t>e.g. secondary ice production</a:t>
            </a:r>
          </a:p>
          <a:p>
            <a:pPr lvl="1"/>
            <a:endParaRPr lang="en-US" sz="2000" dirty="0"/>
          </a:p>
        </p:txBody>
      </p:sp>
    </p:spTree>
    <p:extLst>
      <p:ext uri="{BB962C8B-B14F-4D97-AF65-F5344CB8AC3E}">
        <p14:creationId xmlns:p14="http://schemas.microsoft.com/office/powerpoint/2010/main" val="1639918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4287C0-95EA-D443-8F8B-C0D35A2CD0FF}"/>
              </a:ext>
            </a:extLst>
          </p:cNvPr>
          <p:cNvSpPr txBox="1"/>
          <p:nvPr/>
        </p:nvSpPr>
        <p:spPr>
          <a:xfrm>
            <a:off x="1" y="0"/>
            <a:ext cx="2403834" cy="369332"/>
          </a:xfrm>
          <a:prstGeom prst="rect">
            <a:avLst/>
          </a:prstGeom>
          <a:solidFill>
            <a:schemeClr val="tx2"/>
          </a:solidFill>
        </p:spPr>
        <p:txBody>
          <a:bodyPr wrap="square" rtlCol="0">
            <a:spAutoFit/>
          </a:bodyPr>
          <a:lstStyle/>
          <a:p>
            <a:pPr marL="228600"/>
            <a:r>
              <a:rPr lang="en-US" dirty="0">
                <a:solidFill>
                  <a:schemeClr val="bg1"/>
                </a:solidFill>
              </a:rPr>
              <a:t>JASON MILBRANDT</a:t>
            </a:r>
          </a:p>
        </p:txBody>
      </p:sp>
      <p:pic>
        <p:nvPicPr>
          <p:cNvPr id="10" name="Picture 4">
            <a:extLst>
              <a:ext uri="{FF2B5EF4-FFF2-40B4-BE49-F238E27FC236}">
                <a16:creationId xmlns:a16="http://schemas.microsoft.com/office/drawing/2014/main" id="{F3BB35A6-A285-0043-AFDB-A9702684C8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138" y="3641124"/>
            <a:ext cx="5635846" cy="28871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3EEFC8-92C5-F54D-A6DF-4EEB1D09C7D8}"/>
              </a:ext>
            </a:extLst>
          </p:cNvPr>
          <p:cNvSpPr txBox="1"/>
          <p:nvPr/>
        </p:nvSpPr>
        <p:spPr>
          <a:xfrm>
            <a:off x="3890229" y="93122"/>
            <a:ext cx="7941276" cy="3477875"/>
          </a:xfrm>
          <a:prstGeom prst="rect">
            <a:avLst/>
          </a:prstGeom>
          <a:noFill/>
        </p:spPr>
        <p:txBody>
          <a:bodyPr wrap="square" rtlCol="0">
            <a:spAutoFit/>
          </a:bodyPr>
          <a:lstStyle/>
          <a:p>
            <a:r>
              <a:rPr lang="en-US" sz="2000" dirty="0"/>
              <a:t>Short-time R&amp;D plans include setting up a “passe-parallel </a:t>
            </a:r>
            <a:r>
              <a:rPr lang="en-US" sz="2000" dirty="0" err="1"/>
              <a:t>maison</a:t>
            </a:r>
            <a:r>
              <a:rPr lang="en-US" sz="2000" dirty="0"/>
              <a:t>” (PPM), an in-house, experimental, real-time NWP system (run in user account)</a:t>
            </a:r>
          </a:p>
          <a:p>
            <a:endParaRPr lang="en-US" sz="2000" dirty="0"/>
          </a:p>
          <a:p>
            <a:r>
              <a:rPr lang="en-US" sz="2000" dirty="0"/>
              <a:t>3 domains:</a:t>
            </a:r>
          </a:p>
          <a:p>
            <a:pPr marL="342900" indent="-342900">
              <a:buFont typeface="Arial" panose="020B0604020202020204" pitchFamily="34" charset="0"/>
              <a:buChar char="•"/>
            </a:pPr>
            <a:r>
              <a:rPr lang="en-US" sz="2000" dirty="0"/>
              <a:t>2.5-km (based on operational HRDPS)</a:t>
            </a:r>
          </a:p>
          <a:p>
            <a:pPr marL="342900" indent="-342900">
              <a:buFont typeface="Arial" panose="020B0604020202020204" pitchFamily="34" charset="0"/>
              <a:buChar char="•"/>
            </a:pPr>
            <a:r>
              <a:rPr lang="en-US" sz="2000" dirty="0"/>
              <a:t>Two 1-km domains</a:t>
            </a:r>
          </a:p>
          <a:p>
            <a:pPr marL="342900" indent="-342900">
              <a:buFont typeface="Arial" panose="020B0604020202020204" pitchFamily="34" charset="0"/>
              <a:buChar char="•"/>
            </a:pPr>
            <a:endParaRPr lang="en-US" sz="2000" dirty="0"/>
          </a:p>
          <a:p>
            <a:r>
              <a:rPr lang="en-US" sz="2000" dirty="0"/>
              <a:t>Allows on-going testing of new configurations (e.g. P3 versions), full control of output for custom purposes (e.g. comparison to specialized </a:t>
            </a:r>
            <a:r>
              <a:rPr lang="en-US" sz="2000" dirty="0" err="1"/>
              <a:t>obs</a:t>
            </a:r>
            <a:r>
              <a:rPr lang="en-US" sz="2000" dirty="0"/>
              <a:t>, etc.); provides support for various projects (e.g. WINTRE-MIX, testing new HIW diagnostics, etc.)</a:t>
            </a:r>
          </a:p>
        </p:txBody>
      </p:sp>
      <p:sp>
        <p:nvSpPr>
          <p:cNvPr id="2" name="Rectangle 1">
            <a:extLst>
              <a:ext uri="{FF2B5EF4-FFF2-40B4-BE49-F238E27FC236}">
                <a16:creationId xmlns:a16="http://schemas.microsoft.com/office/drawing/2014/main" id="{B9F2AC96-D894-C041-A9CB-EB1258D75381}"/>
              </a:ext>
            </a:extLst>
          </p:cNvPr>
          <p:cNvSpPr/>
          <p:nvPr/>
        </p:nvSpPr>
        <p:spPr>
          <a:xfrm rot="20835698">
            <a:off x="766119" y="5049795"/>
            <a:ext cx="1449859" cy="10379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0BC8C4-E642-234F-8344-F300100D3D7F}"/>
              </a:ext>
            </a:extLst>
          </p:cNvPr>
          <p:cNvSpPr/>
          <p:nvPr/>
        </p:nvSpPr>
        <p:spPr>
          <a:xfrm rot="20165669">
            <a:off x="3331550" y="5098629"/>
            <a:ext cx="1600436" cy="1109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359DEC-E641-264F-BF9C-B78E4FCCA02A}"/>
              </a:ext>
            </a:extLst>
          </p:cNvPr>
          <p:cNvSpPr txBox="1"/>
          <p:nvPr/>
        </p:nvSpPr>
        <p:spPr>
          <a:xfrm>
            <a:off x="329514" y="3155091"/>
            <a:ext cx="1555234" cy="369332"/>
          </a:xfrm>
          <a:prstGeom prst="rect">
            <a:avLst/>
          </a:prstGeom>
          <a:noFill/>
        </p:spPr>
        <p:txBody>
          <a:bodyPr wrap="none" rtlCol="0">
            <a:spAutoFit/>
          </a:bodyPr>
          <a:lstStyle/>
          <a:p>
            <a:r>
              <a:rPr lang="en-US" dirty="0"/>
              <a:t>in-house PPM:</a:t>
            </a:r>
          </a:p>
        </p:txBody>
      </p:sp>
    </p:spTree>
    <p:extLst>
      <p:ext uri="{BB962C8B-B14F-4D97-AF65-F5344CB8AC3E}">
        <p14:creationId xmlns:p14="http://schemas.microsoft.com/office/powerpoint/2010/main" val="857182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70326"/>
            <a:ext cx="12192000" cy="3139321"/>
          </a:xfrm>
          <a:prstGeom prst="rect">
            <a:avLst/>
          </a:prstGeom>
          <a:noFill/>
        </p:spPr>
        <p:txBody>
          <a:bodyPr wrap="square" rtlCol="0">
            <a:spAutoFit/>
          </a:bodyPr>
          <a:lstStyle/>
          <a:p>
            <a:pPr marL="285750" indent="-285750">
              <a:buFont typeface="Wingdings" panose="05000000000000000000" pitchFamily="2" charset="2"/>
              <a:buChar char="v"/>
            </a:pPr>
            <a:r>
              <a:rPr lang="en-US" b="1" dirty="0">
                <a:solidFill>
                  <a:schemeClr val="tx2"/>
                </a:solidFill>
              </a:rPr>
              <a:t>Radiative Transfer</a:t>
            </a:r>
          </a:p>
          <a:p>
            <a:pPr marL="285750" indent="-285750">
              <a:buFont typeface="Arial" panose="020B0604020202020204" pitchFamily="34" charset="0"/>
              <a:buChar char="•"/>
            </a:pPr>
            <a:r>
              <a:rPr lang="en-US" dirty="0">
                <a:solidFill>
                  <a:schemeClr val="tx2"/>
                </a:solidFill>
              </a:rPr>
              <a:t>Contribution to the </a:t>
            </a:r>
            <a:r>
              <a:rPr lang="en-US" dirty="0" err="1">
                <a:solidFill>
                  <a:schemeClr val="tx2"/>
                </a:solidFill>
              </a:rPr>
              <a:t>EarthCARE</a:t>
            </a:r>
            <a:r>
              <a:rPr lang="en-US" dirty="0">
                <a:solidFill>
                  <a:schemeClr val="tx2"/>
                </a:solidFill>
              </a:rPr>
              <a:t> satellite project for the development of radiative closure assessment algorithm;</a:t>
            </a:r>
          </a:p>
          <a:p>
            <a:pPr marL="742950" lvl="1" indent="-285750">
              <a:buFont typeface="Arial" panose="020B0604020202020204" pitchFamily="34" charset="0"/>
              <a:buChar char="•"/>
            </a:pPr>
            <a:r>
              <a:rPr lang="en-US" dirty="0">
                <a:solidFill>
                  <a:schemeClr val="tx2"/>
                </a:solidFill>
              </a:rPr>
              <a:t>Development of composite cloud and aerosols product from radar and </a:t>
            </a:r>
            <a:r>
              <a:rPr lang="en-US" dirty="0" err="1">
                <a:solidFill>
                  <a:schemeClr val="tx2"/>
                </a:solidFill>
              </a:rPr>
              <a:t>lidar</a:t>
            </a:r>
            <a:r>
              <a:rPr lang="en-US" dirty="0">
                <a:solidFill>
                  <a:schemeClr val="tx2"/>
                </a:solidFill>
              </a:rPr>
              <a:t> retrievals;</a:t>
            </a:r>
          </a:p>
          <a:p>
            <a:pPr marL="742950" lvl="1" indent="-285750">
              <a:buFont typeface="Arial" panose="020B0604020202020204" pitchFamily="34" charset="0"/>
              <a:buChar char="•"/>
            </a:pPr>
            <a:r>
              <a:rPr lang="en-US" dirty="0">
                <a:solidFill>
                  <a:schemeClr val="tx2"/>
                </a:solidFill>
              </a:rPr>
              <a:t>Development of algorithm for 3D cloud field re-construction based on satellite nadir cloud retrievals;</a:t>
            </a:r>
          </a:p>
          <a:p>
            <a:pPr marL="742950" lvl="1" indent="-285750">
              <a:buFont typeface="Arial" panose="020B0604020202020204" pitchFamily="34" charset="0"/>
              <a:buChar char="•"/>
            </a:pPr>
            <a:r>
              <a:rPr lang="en-US" dirty="0">
                <a:solidFill>
                  <a:schemeClr val="tx2"/>
                </a:solidFill>
              </a:rPr>
              <a:t>Preparation of high resolution test scenes for all level 2 algorithm development.</a:t>
            </a:r>
          </a:p>
          <a:p>
            <a:pPr marL="742950" lvl="1"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Study of the impact of 3D cloud shadow effect on high resolution simulation;</a:t>
            </a:r>
          </a:p>
          <a:p>
            <a:pPr marL="742950" lvl="1" indent="-285750">
              <a:buFont typeface="Arial" panose="020B0604020202020204" pitchFamily="34" charset="0"/>
              <a:buChar char="•"/>
            </a:pPr>
            <a:r>
              <a:rPr lang="en-US" dirty="0">
                <a:solidFill>
                  <a:schemeClr val="tx2"/>
                </a:solidFill>
              </a:rPr>
              <a:t>Impacts on the formation of lake breeze and precipitation.</a:t>
            </a:r>
          </a:p>
          <a:p>
            <a:pPr marL="742950" lvl="1"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Study of the possibility of accelerating the radiative transfer calculation for high resolution NWP model.</a:t>
            </a:r>
          </a:p>
          <a:p>
            <a:pPr marL="742950" lvl="1" indent="-285750">
              <a:buFont typeface="Arial" panose="020B0604020202020204" pitchFamily="34" charset="0"/>
              <a:buChar char="•"/>
            </a:pPr>
            <a:r>
              <a:rPr lang="en-US" dirty="0">
                <a:solidFill>
                  <a:schemeClr val="tx2"/>
                </a:solidFill>
              </a:rPr>
              <a:t>Use of Partitioned Gaussian Legendre Quadrature (PGLQ) method to reduce the number of radiative transfer calculation.</a:t>
            </a:r>
          </a:p>
        </p:txBody>
      </p:sp>
      <p:sp>
        <p:nvSpPr>
          <p:cNvPr id="5" name="Rectangle 4"/>
          <p:cNvSpPr/>
          <p:nvPr/>
        </p:nvSpPr>
        <p:spPr>
          <a:xfrm>
            <a:off x="0" y="4018308"/>
            <a:ext cx="12192000" cy="2585323"/>
          </a:xfrm>
          <a:prstGeom prst="rect">
            <a:avLst/>
          </a:prstGeom>
        </p:spPr>
        <p:txBody>
          <a:bodyPr wrap="square">
            <a:spAutoFit/>
          </a:bodyPr>
          <a:lstStyle/>
          <a:p>
            <a:pPr marL="342900" indent="-342900">
              <a:buFont typeface="Wingdings" panose="05000000000000000000" pitchFamily="2" charset="2"/>
              <a:buChar char="v"/>
            </a:pPr>
            <a:r>
              <a:rPr lang="en-US" b="1" dirty="0">
                <a:solidFill>
                  <a:schemeClr val="tx2"/>
                </a:solidFill>
              </a:rPr>
              <a:t>Observation and Modelling of Cloud Microphysics </a:t>
            </a:r>
          </a:p>
          <a:p>
            <a:pPr marL="800100" lvl="1" indent="-342900">
              <a:buFont typeface="Arial" panose="020B0604020202020204" pitchFamily="34" charset="0"/>
              <a:buChar char="•"/>
            </a:pPr>
            <a:r>
              <a:rPr lang="en-US" dirty="0">
                <a:solidFill>
                  <a:schemeClr val="tx2"/>
                </a:solidFill>
              </a:rPr>
              <a:t>Secondary ice production and its impact on deep convection;</a:t>
            </a:r>
          </a:p>
          <a:p>
            <a:pPr marL="1257300" lvl="2" indent="-342900">
              <a:buFont typeface="Arial" panose="020B0604020202020204" pitchFamily="34" charset="0"/>
              <a:buChar char="•"/>
            </a:pPr>
            <a:r>
              <a:rPr lang="en-US" dirty="0">
                <a:solidFill>
                  <a:schemeClr val="tx2"/>
                </a:solidFill>
              </a:rPr>
              <a:t>Implementation of new secondary ice production parameterization in P3 microphysical scheme;</a:t>
            </a:r>
          </a:p>
          <a:p>
            <a:pPr marL="1257300" lvl="2" indent="-342900">
              <a:buFont typeface="Arial" panose="020B0604020202020204" pitchFamily="34" charset="0"/>
              <a:buChar char="•"/>
            </a:pPr>
            <a:r>
              <a:rPr lang="en-US" dirty="0">
                <a:solidFill>
                  <a:schemeClr val="tx2"/>
                </a:solidFill>
              </a:rPr>
              <a:t>Tuning/testing of the parameterization with observational data from aircraft (aircraft program).</a:t>
            </a:r>
          </a:p>
          <a:p>
            <a:pPr marL="1257300" lvl="2" indent="-342900">
              <a:buFont typeface="Arial" panose="020B0604020202020204" pitchFamily="34" charset="0"/>
              <a:buChar char="•"/>
            </a:pPr>
            <a:endParaRPr lang="en-US" dirty="0">
              <a:solidFill>
                <a:schemeClr val="tx2"/>
              </a:solidFill>
            </a:endParaRPr>
          </a:p>
          <a:p>
            <a:pPr marL="742950" lvl="1" indent="-285750">
              <a:buFont typeface="Arial" panose="020B0604020202020204" pitchFamily="34" charset="0"/>
              <a:buChar char="•"/>
            </a:pPr>
            <a:r>
              <a:rPr lang="en-US" dirty="0">
                <a:solidFill>
                  <a:schemeClr val="tx2"/>
                </a:solidFill>
              </a:rPr>
              <a:t>Validation/evaluation of the simulated cloud properties in high resolution NWP model;</a:t>
            </a:r>
          </a:p>
          <a:p>
            <a:pPr marL="1200150" lvl="2" indent="-285750">
              <a:buFont typeface="Arial" panose="020B0604020202020204" pitchFamily="34" charset="0"/>
              <a:buChar char="•"/>
            </a:pPr>
            <a:r>
              <a:rPr lang="en-US" dirty="0">
                <a:solidFill>
                  <a:schemeClr val="tx2"/>
                </a:solidFill>
              </a:rPr>
              <a:t>Particular interests of using </a:t>
            </a:r>
            <a:r>
              <a:rPr lang="en-US" dirty="0" err="1">
                <a:solidFill>
                  <a:schemeClr val="tx2"/>
                </a:solidFill>
              </a:rPr>
              <a:t>EarthCARE</a:t>
            </a:r>
            <a:r>
              <a:rPr lang="en-US" dirty="0">
                <a:solidFill>
                  <a:schemeClr val="tx2"/>
                </a:solidFill>
              </a:rPr>
              <a:t> data (will be launched in 2023);</a:t>
            </a:r>
          </a:p>
          <a:p>
            <a:pPr marL="1200150" lvl="2" indent="-285750">
              <a:buFont typeface="Arial" panose="020B0604020202020204" pitchFamily="34" charset="0"/>
              <a:buChar char="•"/>
            </a:pPr>
            <a:r>
              <a:rPr lang="en-US" dirty="0">
                <a:solidFill>
                  <a:schemeClr val="tx2"/>
                </a:solidFill>
              </a:rPr>
              <a:t>Particular interests of using data from aircraft observations, such as ICICLE, HAIC-HIWC;</a:t>
            </a:r>
          </a:p>
          <a:p>
            <a:pPr marL="1200150" lvl="2" indent="-285750">
              <a:buFont typeface="Arial" panose="020B0604020202020204" pitchFamily="34" charset="0"/>
              <a:buChar char="•"/>
            </a:pPr>
            <a:r>
              <a:rPr lang="en-US" dirty="0">
                <a:solidFill>
                  <a:schemeClr val="tx2"/>
                </a:solidFill>
              </a:rPr>
              <a:t>Further contributions to the improvement of P3 microphysical scheme (TBD).</a:t>
            </a:r>
          </a:p>
        </p:txBody>
      </p:sp>
      <p:sp>
        <p:nvSpPr>
          <p:cNvPr id="6" name="TextBox 5"/>
          <p:cNvSpPr txBox="1"/>
          <p:nvPr/>
        </p:nvSpPr>
        <p:spPr>
          <a:xfrm>
            <a:off x="4207615" y="178754"/>
            <a:ext cx="4505498" cy="461665"/>
          </a:xfrm>
          <a:prstGeom prst="rect">
            <a:avLst/>
          </a:prstGeom>
          <a:noFill/>
        </p:spPr>
        <p:txBody>
          <a:bodyPr wrap="square" rtlCol="0">
            <a:spAutoFit/>
          </a:bodyPr>
          <a:lstStyle/>
          <a:p>
            <a:r>
              <a:rPr lang="en-US" sz="2400" b="1" dirty="0">
                <a:solidFill>
                  <a:schemeClr val="tx2"/>
                </a:solidFill>
                <a:latin typeface="Cambria Math" panose="02040503050406030204" pitchFamily="18" charset="0"/>
                <a:ea typeface="Cambria Math" panose="02040503050406030204" pitchFamily="18" charset="0"/>
              </a:rPr>
              <a:t>Research summary</a:t>
            </a:r>
          </a:p>
        </p:txBody>
      </p:sp>
      <p:sp>
        <p:nvSpPr>
          <p:cNvPr id="7" name="TextBox 6">
            <a:extLst>
              <a:ext uri="{FF2B5EF4-FFF2-40B4-BE49-F238E27FC236}">
                <a16:creationId xmlns:a16="http://schemas.microsoft.com/office/drawing/2014/main" id="{47520FA3-E600-A24D-8D63-D1D105D45F72}"/>
              </a:ext>
            </a:extLst>
          </p:cNvPr>
          <p:cNvSpPr txBox="1"/>
          <p:nvPr/>
        </p:nvSpPr>
        <p:spPr>
          <a:xfrm>
            <a:off x="-1" y="0"/>
            <a:ext cx="1739423" cy="369332"/>
          </a:xfrm>
          <a:prstGeom prst="rect">
            <a:avLst/>
          </a:prstGeom>
          <a:solidFill>
            <a:schemeClr val="tx2"/>
          </a:solidFill>
        </p:spPr>
        <p:txBody>
          <a:bodyPr wrap="square" rtlCol="0">
            <a:spAutoFit/>
          </a:bodyPr>
          <a:lstStyle/>
          <a:p>
            <a:pPr marL="228600"/>
            <a:r>
              <a:rPr lang="en-US" dirty="0">
                <a:solidFill>
                  <a:schemeClr val="bg1"/>
                </a:solidFill>
              </a:rPr>
              <a:t>ZHIPENG QU</a:t>
            </a:r>
          </a:p>
        </p:txBody>
      </p:sp>
    </p:spTree>
    <p:extLst>
      <p:ext uri="{BB962C8B-B14F-4D97-AF65-F5344CB8AC3E}">
        <p14:creationId xmlns:p14="http://schemas.microsoft.com/office/powerpoint/2010/main" val="1070433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1017764" y="335806"/>
            <a:ext cx="10519954" cy="3511859"/>
          </a:xfrm>
          <a:prstGeom prst="rect">
            <a:avLst/>
          </a:prstGeom>
          <a:noFill/>
        </p:spPr>
        <p:txBody>
          <a:bodyPr wrap="square" rtlCol="0">
            <a:spAutoFit/>
          </a:bodyPr>
          <a:lstStyle/>
          <a:p>
            <a:pPr algn="ctr">
              <a:lnSpc>
                <a:spcPct val="150000"/>
              </a:lnSpc>
            </a:pPr>
            <a:r>
              <a:rPr lang="en-US" sz="2400" b="1" dirty="0">
                <a:solidFill>
                  <a:schemeClr val="accent1"/>
                </a:solidFill>
              </a:rPr>
              <a:t>AGENDA</a:t>
            </a:r>
          </a:p>
          <a:p>
            <a:pPr algn="ctr">
              <a:lnSpc>
                <a:spcPct val="150000"/>
              </a:lnSpc>
            </a:pPr>
            <a:endParaRPr lang="en-US" dirty="0">
              <a:solidFill>
                <a:schemeClr val="bg1">
                  <a:lumMod val="75000"/>
                </a:schemeClr>
              </a:solidFill>
            </a:endParaRPr>
          </a:p>
          <a:p>
            <a:pPr marL="342900" indent="-342900">
              <a:lnSpc>
                <a:spcPct val="150000"/>
              </a:lnSpc>
              <a:buAutoNum type="arabicPeriod"/>
            </a:pPr>
            <a:r>
              <a:rPr lang="en-US" dirty="0">
                <a:solidFill>
                  <a:schemeClr val="bg1">
                    <a:lumMod val="75000"/>
                  </a:schemeClr>
                </a:solidFill>
              </a:rPr>
              <a:t>Introductory comments</a:t>
            </a:r>
          </a:p>
          <a:p>
            <a:pPr marL="342900" indent="-342900">
              <a:lnSpc>
                <a:spcPct val="150000"/>
              </a:lnSpc>
              <a:buAutoNum type="arabicPeriod"/>
            </a:pPr>
            <a:r>
              <a:rPr lang="en-US" dirty="0">
                <a:solidFill>
                  <a:schemeClr val="bg1">
                    <a:lumMod val="75000"/>
                  </a:schemeClr>
                </a:solidFill>
              </a:rPr>
              <a:t>Individual presentations – inventory of what are each of us doing (</a:t>
            </a:r>
            <a:r>
              <a:rPr lang="en-US" dirty="0" err="1">
                <a:solidFill>
                  <a:schemeClr val="bg1">
                    <a:lumMod val="75000"/>
                  </a:schemeClr>
                </a:solidFill>
              </a:rPr>
              <a:t>w.r.t.</a:t>
            </a:r>
            <a:r>
              <a:rPr lang="en-US" dirty="0">
                <a:solidFill>
                  <a:schemeClr val="bg1">
                    <a:lumMod val="75000"/>
                  </a:schemeClr>
                </a:solidFill>
              </a:rPr>
              <a:t> CP)</a:t>
            </a:r>
          </a:p>
          <a:p>
            <a:pPr marL="342900" indent="-342900">
              <a:lnSpc>
                <a:spcPct val="150000"/>
              </a:lnSpc>
              <a:buAutoNum type="arabicPeriod"/>
            </a:pPr>
            <a:r>
              <a:rPr lang="en-US" dirty="0"/>
              <a:t>Discussion</a:t>
            </a:r>
          </a:p>
          <a:p>
            <a:pPr marL="800100" lvl="1" indent="-342900">
              <a:lnSpc>
                <a:spcPct val="150000"/>
              </a:lnSpc>
              <a:buFont typeface="Arial" panose="020B0604020202020204" pitchFamily="34" charset="0"/>
              <a:buChar char="•"/>
            </a:pPr>
            <a:r>
              <a:rPr lang="en-US" b="1" dirty="0"/>
              <a:t>Identify common CP sub-topics (areas of overlapping individual research)</a:t>
            </a:r>
          </a:p>
          <a:p>
            <a:pPr marL="800100" lvl="1" indent="-342900">
              <a:lnSpc>
                <a:spcPct val="150000"/>
              </a:lnSpc>
              <a:buFont typeface="Arial" panose="020B0604020202020204" pitchFamily="34" charset="0"/>
              <a:buChar char="•"/>
            </a:pPr>
            <a:r>
              <a:rPr lang="en-US" dirty="0"/>
              <a:t>Wish-list – </a:t>
            </a:r>
            <a:r>
              <a:rPr lang="en-US" dirty="0">
                <a:sym typeface="Wingdings" pitchFamily="2" charset="2"/>
              </a:rPr>
              <a:t> o</a:t>
            </a:r>
            <a:r>
              <a:rPr lang="en-US" dirty="0"/>
              <a:t>ther potential CP sub-topics (relevant to OBRS but not yet on-going)</a:t>
            </a:r>
          </a:p>
          <a:p>
            <a:pPr marL="800100" lvl="1" indent="-342900">
              <a:lnSpc>
                <a:spcPct val="150000"/>
              </a:lnSpc>
              <a:buFont typeface="Arial" panose="020B0604020202020204" pitchFamily="34" charset="0"/>
              <a:buChar char="•"/>
            </a:pPr>
            <a:r>
              <a:rPr lang="en-US" dirty="0">
                <a:sym typeface="Wingdings" pitchFamily="2" charset="2"/>
              </a:rPr>
              <a:t> </a:t>
            </a:r>
            <a:r>
              <a:rPr lang="en-US" dirty="0"/>
              <a:t>Specify the CP research sub-topics (and objectives) that define the program</a:t>
            </a:r>
          </a:p>
        </p:txBody>
      </p:sp>
    </p:spTree>
    <p:extLst>
      <p:ext uri="{BB962C8B-B14F-4D97-AF65-F5344CB8AC3E}">
        <p14:creationId xmlns:p14="http://schemas.microsoft.com/office/powerpoint/2010/main" val="1565512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7D6E634-23FB-B04B-8EFD-51BD923FA2F8}"/>
              </a:ext>
            </a:extLst>
          </p:cNvPr>
          <p:cNvSpPr txBox="1"/>
          <p:nvPr/>
        </p:nvSpPr>
        <p:spPr>
          <a:xfrm>
            <a:off x="3726211" y="3840968"/>
            <a:ext cx="6260240" cy="923330"/>
          </a:xfrm>
          <a:prstGeom prst="rect">
            <a:avLst/>
          </a:prstGeom>
          <a:noFill/>
        </p:spPr>
        <p:txBody>
          <a:bodyPr wrap="none" rtlCol="0">
            <a:spAutoFit/>
          </a:bodyPr>
          <a:lstStyle/>
          <a:p>
            <a:r>
              <a:rPr lang="en-US" u="sng" dirty="0"/>
              <a:t>Deliverables</a:t>
            </a:r>
            <a:r>
              <a:rPr lang="en-US" dirty="0"/>
              <a:t>:</a:t>
            </a:r>
          </a:p>
          <a:p>
            <a:pPr marL="342900" indent="-342900">
              <a:buAutoNum type="arabicPeriod"/>
            </a:pPr>
            <a:r>
              <a:rPr lang="en-US" i="1" dirty="0"/>
              <a:t>Policy and regulations</a:t>
            </a:r>
          </a:p>
          <a:p>
            <a:pPr marL="342900" indent="-342900">
              <a:buAutoNum type="arabicPeriod"/>
            </a:pPr>
            <a:r>
              <a:rPr lang="en-CA" i="1" dirty="0"/>
              <a:t>Knowledge of weather and hazards for products and services</a:t>
            </a:r>
            <a:r>
              <a:rPr lang="en-CA" dirty="0">
                <a:effectLst/>
              </a:rPr>
              <a:t> </a:t>
            </a:r>
            <a:endParaRPr lang="en-US" dirty="0"/>
          </a:p>
        </p:txBody>
      </p:sp>
      <p:sp>
        <p:nvSpPr>
          <p:cNvPr id="26" name="Rectangle 25">
            <a:extLst>
              <a:ext uri="{FF2B5EF4-FFF2-40B4-BE49-F238E27FC236}">
                <a16:creationId xmlns:a16="http://schemas.microsoft.com/office/drawing/2014/main" id="{07809547-52DC-D746-A3AD-BC49C0FAD1EF}"/>
              </a:ext>
            </a:extLst>
          </p:cNvPr>
          <p:cNvSpPr/>
          <p:nvPr/>
        </p:nvSpPr>
        <p:spPr>
          <a:xfrm>
            <a:off x="0" y="51276"/>
            <a:ext cx="12192000" cy="369332"/>
          </a:xfrm>
          <a:prstGeom prst="rect">
            <a:avLst/>
          </a:prstGeom>
        </p:spPr>
        <p:txBody>
          <a:bodyPr wrap="square">
            <a:spAutoFit/>
          </a:bodyPr>
          <a:lstStyle/>
          <a:p>
            <a:r>
              <a:rPr lang="en-US" b="1" dirty="0"/>
              <a:t>  OBRS Function Mapping across Delivery on Mandate for MRD/ASTD:  </a:t>
            </a:r>
            <a:r>
              <a:rPr lang="en-US" b="1" dirty="0">
                <a:solidFill>
                  <a:schemeClr val="accent1">
                    <a:lumMod val="75000"/>
                  </a:schemeClr>
                </a:solidFill>
              </a:rPr>
              <a:t>Research activities</a:t>
            </a:r>
          </a:p>
        </p:txBody>
      </p:sp>
      <p:sp>
        <p:nvSpPr>
          <p:cNvPr id="15" name="TextBox 14">
            <a:extLst>
              <a:ext uri="{FF2B5EF4-FFF2-40B4-BE49-F238E27FC236}">
                <a16:creationId xmlns:a16="http://schemas.microsoft.com/office/drawing/2014/main" id="{5180DD9B-D582-2C46-B970-A8E5918C5169}"/>
              </a:ext>
            </a:extLst>
          </p:cNvPr>
          <p:cNvSpPr txBox="1"/>
          <p:nvPr/>
        </p:nvSpPr>
        <p:spPr>
          <a:xfrm>
            <a:off x="871469" y="2609231"/>
            <a:ext cx="1763816" cy="369332"/>
          </a:xfrm>
          <a:prstGeom prst="rect">
            <a:avLst/>
          </a:prstGeom>
          <a:noFill/>
          <a:ln>
            <a:solidFill>
              <a:schemeClr val="tx1"/>
            </a:solidFill>
          </a:ln>
        </p:spPr>
        <p:txBody>
          <a:bodyPr wrap="none" rtlCol="0">
            <a:spAutoFit/>
          </a:bodyPr>
          <a:lstStyle/>
          <a:p>
            <a:r>
              <a:rPr lang="en-US" b="1" dirty="0"/>
              <a:t>Aircraft program</a:t>
            </a:r>
          </a:p>
        </p:txBody>
      </p:sp>
      <p:sp>
        <p:nvSpPr>
          <p:cNvPr id="17" name="TextBox 16">
            <a:extLst>
              <a:ext uri="{FF2B5EF4-FFF2-40B4-BE49-F238E27FC236}">
                <a16:creationId xmlns:a16="http://schemas.microsoft.com/office/drawing/2014/main" id="{5DFC5658-79CC-024D-8AA3-B4BE0816B670}"/>
              </a:ext>
            </a:extLst>
          </p:cNvPr>
          <p:cNvSpPr txBox="1"/>
          <p:nvPr/>
        </p:nvSpPr>
        <p:spPr>
          <a:xfrm>
            <a:off x="3653857" y="2641544"/>
            <a:ext cx="1613070" cy="369332"/>
          </a:xfrm>
          <a:prstGeom prst="rect">
            <a:avLst/>
          </a:prstGeom>
          <a:noFill/>
          <a:ln>
            <a:solidFill>
              <a:schemeClr val="tx1"/>
            </a:solidFill>
          </a:ln>
        </p:spPr>
        <p:txBody>
          <a:bodyPr wrap="none" rtlCol="0">
            <a:spAutoFit/>
          </a:bodyPr>
          <a:lstStyle/>
          <a:p>
            <a:r>
              <a:rPr lang="en-US" b="1" dirty="0"/>
              <a:t>Radar program</a:t>
            </a:r>
          </a:p>
        </p:txBody>
      </p:sp>
      <p:sp>
        <p:nvSpPr>
          <p:cNvPr id="18" name="TextBox 17">
            <a:extLst>
              <a:ext uri="{FF2B5EF4-FFF2-40B4-BE49-F238E27FC236}">
                <a16:creationId xmlns:a16="http://schemas.microsoft.com/office/drawing/2014/main" id="{8BF6F91E-11B9-A245-BFE8-0B498234D41A}"/>
              </a:ext>
            </a:extLst>
          </p:cNvPr>
          <p:cNvSpPr txBox="1"/>
          <p:nvPr/>
        </p:nvSpPr>
        <p:spPr>
          <a:xfrm>
            <a:off x="9423284" y="2628482"/>
            <a:ext cx="2684133" cy="369332"/>
          </a:xfrm>
          <a:prstGeom prst="rect">
            <a:avLst/>
          </a:prstGeom>
          <a:noFill/>
          <a:ln>
            <a:solidFill>
              <a:schemeClr val="tx1"/>
            </a:solidFill>
          </a:ln>
        </p:spPr>
        <p:txBody>
          <a:bodyPr wrap="none" rtlCol="0">
            <a:spAutoFit/>
          </a:bodyPr>
          <a:lstStyle/>
          <a:p>
            <a:r>
              <a:rPr lang="en-US" b="1" dirty="0"/>
              <a:t>Nowcasting/HIW program</a:t>
            </a:r>
          </a:p>
        </p:txBody>
      </p:sp>
      <p:sp>
        <p:nvSpPr>
          <p:cNvPr id="20" name="TextBox 19">
            <a:extLst>
              <a:ext uri="{FF2B5EF4-FFF2-40B4-BE49-F238E27FC236}">
                <a16:creationId xmlns:a16="http://schemas.microsoft.com/office/drawing/2014/main" id="{4B16B85C-186E-F04F-8D8C-9397FADFF1CC}"/>
              </a:ext>
            </a:extLst>
          </p:cNvPr>
          <p:cNvSpPr txBox="1"/>
          <p:nvPr/>
        </p:nvSpPr>
        <p:spPr>
          <a:xfrm>
            <a:off x="6301263" y="2632835"/>
            <a:ext cx="2336794" cy="369332"/>
          </a:xfrm>
          <a:prstGeom prst="rect">
            <a:avLst/>
          </a:prstGeom>
          <a:noFill/>
          <a:ln>
            <a:solidFill>
              <a:schemeClr val="tx1"/>
            </a:solidFill>
          </a:ln>
        </p:spPr>
        <p:txBody>
          <a:bodyPr wrap="none" rtlCol="0">
            <a:spAutoFit/>
          </a:bodyPr>
          <a:lstStyle/>
          <a:p>
            <a:r>
              <a:rPr lang="en-US" b="1" dirty="0"/>
              <a:t>Cloud Physics program</a:t>
            </a:r>
          </a:p>
        </p:txBody>
      </p:sp>
      <p:cxnSp>
        <p:nvCxnSpPr>
          <p:cNvPr id="21" name="Straight Arrow Connector 20">
            <a:extLst>
              <a:ext uri="{FF2B5EF4-FFF2-40B4-BE49-F238E27FC236}">
                <a16:creationId xmlns:a16="http://schemas.microsoft.com/office/drawing/2014/main" id="{9FB61623-DE15-C64C-9099-07898C4E8BCA}"/>
              </a:ext>
            </a:extLst>
          </p:cNvPr>
          <p:cNvCxnSpPr>
            <a:cxnSpLocks/>
          </p:cNvCxnSpPr>
          <p:nvPr/>
        </p:nvCxnSpPr>
        <p:spPr>
          <a:xfrm flipV="1">
            <a:off x="1705313" y="1363562"/>
            <a:ext cx="3814355" cy="125621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40BBD10-5C03-A54D-A032-1701D54D6ABD}"/>
              </a:ext>
            </a:extLst>
          </p:cNvPr>
          <p:cNvCxnSpPr>
            <a:cxnSpLocks/>
            <a:stCxn id="17" idx="0"/>
          </p:cNvCxnSpPr>
          <p:nvPr/>
        </p:nvCxnSpPr>
        <p:spPr>
          <a:xfrm flipV="1">
            <a:off x="4460392" y="1401510"/>
            <a:ext cx="1367841" cy="1240034"/>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5A9623B-9500-AB4B-AFFC-41E635B18B45}"/>
              </a:ext>
            </a:extLst>
          </p:cNvPr>
          <p:cNvCxnSpPr>
            <a:cxnSpLocks/>
            <a:stCxn id="20" idx="0"/>
          </p:cNvCxnSpPr>
          <p:nvPr/>
        </p:nvCxnSpPr>
        <p:spPr>
          <a:xfrm flipH="1" flipV="1">
            <a:off x="5922441" y="1396219"/>
            <a:ext cx="1547219" cy="123661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3F2B42-3722-F746-BBA7-C8520BA67B83}"/>
              </a:ext>
            </a:extLst>
          </p:cNvPr>
          <p:cNvCxnSpPr>
            <a:cxnSpLocks/>
            <a:stCxn id="18" idx="0"/>
          </p:cNvCxnSpPr>
          <p:nvPr/>
        </p:nvCxnSpPr>
        <p:spPr>
          <a:xfrm flipH="1" flipV="1">
            <a:off x="6172815" y="1374448"/>
            <a:ext cx="4592536" cy="1254034"/>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A872B56-908F-E341-8508-53203B52F624}"/>
              </a:ext>
            </a:extLst>
          </p:cNvPr>
          <p:cNvSpPr txBox="1"/>
          <p:nvPr/>
        </p:nvSpPr>
        <p:spPr>
          <a:xfrm>
            <a:off x="4668910" y="1049021"/>
            <a:ext cx="2486835" cy="369332"/>
          </a:xfrm>
          <a:prstGeom prst="rect">
            <a:avLst/>
          </a:prstGeom>
          <a:solidFill>
            <a:schemeClr val="bg1"/>
          </a:solidFill>
          <a:ln>
            <a:solidFill>
              <a:schemeClr val="tx1"/>
            </a:solidFill>
          </a:ln>
        </p:spPr>
        <p:txBody>
          <a:bodyPr wrap="none" rtlCol="0">
            <a:spAutoFit/>
          </a:bodyPr>
          <a:lstStyle/>
          <a:p>
            <a:r>
              <a:rPr lang="en-US" dirty="0"/>
              <a:t>OBRS Scientific Research</a:t>
            </a:r>
          </a:p>
        </p:txBody>
      </p:sp>
      <p:sp>
        <p:nvSpPr>
          <p:cNvPr id="7" name="TextBox 6">
            <a:extLst>
              <a:ext uri="{FF2B5EF4-FFF2-40B4-BE49-F238E27FC236}">
                <a16:creationId xmlns:a16="http://schemas.microsoft.com/office/drawing/2014/main" id="{60410F6C-583D-EC4E-91D8-24DE55E13190}"/>
              </a:ext>
            </a:extLst>
          </p:cNvPr>
          <p:cNvSpPr txBox="1"/>
          <p:nvPr/>
        </p:nvSpPr>
        <p:spPr>
          <a:xfrm>
            <a:off x="459392" y="5598844"/>
            <a:ext cx="7792839" cy="646331"/>
          </a:xfrm>
          <a:prstGeom prst="rect">
            <a:avLst/>
          </a:prstGeom>
          <a:noFill/>
        </p:spPr>
        <p:txBody>
          <a:bodyPr wrap="none" rtlCol="0">
            <a:spAutoFit/>
          </a:bodyPr>
          <a:lstStyle/>
          <a:p>
            <a:pPr marL="285750" indent="-285750">
              <a:buFont typeface="Arial" panose="020B0604020202020204" pitchFamily="34" charset="0"/>
              <a:buChar char="•"/>
            </a:pPr>
            <a:r>
              <a:rPr lang="en-US" dirty="0"/>
              <a:t>as announced at last OBRS all-hands meeting</a:t>
            </a:r>
          </a:p>
          <a:p>
            <a:pPr marL="285750" indent="-285750">
              <a:buFont typeface="Arial" panose="020B0604020202020204" pitchFamily="34" charset="0"/>
              <a:buChar char="•"/>
            </a:pPr>
            <a:r>
              <a:rPr lang="en-US" dirty="0"/>
              <a:t>recall:  any given project should fall into 1 </a:t>
            </a:r>
            <a:r>
              <a:rPr lang="en-US" i="1" dirty="0"/>
              <a:t>or more </a:t>
            </a:r>
            <a:r>
              <a:rPr lang="en-US" dirty="0"/>
              <a:t>of the 4 research programs</a:t>
            </a:r>
          </a:p>
        </p:txBody>
      </p:sp>
    </p:spTree>
    <p:extLst>
      <p:ext uri="{BB962C8B-B14F-4D97-AF65-F5344CB8AC3E}">
        <p14:creationId xmlns:p14="http://schemas.microsoft.com/office/powerpoint/2010/main" val="371064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1017764" y="335806"/>
            <a:ext cx="10519954" cy="3373359"/>
          </a:xfrm>
          <a:prstGeom prst="rect">
            <a:avLst/>
          </a:prstGeom>
          <a:noFill/>
        </p:spPr>
        <p:txBody>
          <a:bodyPr wrap="square" rtlCol="0">
            <a:spAutoFit/>
          </a:bodyPr>
          <a:lstStyle/>
          <a:p>
            <a:pPr lvl="1">
              <a:lnSpc>
                <a:spcPct val="150000"/>
              </a:lnSpc>
            </a:pPr>
            <a:r>
              <a:rPr lang="en-US" b="1" dirty="0"/>
              <a:t>Identify common CP sub-topics (areas of overlapping individual research)</a:t>
            </a:r>
          </a:p>
          <a:p>
            <a:pPr marL="800100" lvl="1" indent="-342900">
              <a:lnSpc>
                <a:spcPct val="150000"/>
              </a:lnSpc>
              <a:buFont typeface="Arial" panose="020B0604020202020204" pitchFamily="34" charset="0"/>
              <a:buChar char="•"/>
            </a:pPr>
            <a:endParaRPr lang="en-US" dirty="0"/>
          </a:p>
          <a:p>
            <a:pPr lvl="1">
              <a:lnSpc>
                <a:spcPct val="150000"/>
              </a:lnSpc>
            </a:pPr>
            <a:r>
              <a:rPr lang="en-US" dirty="0"/>
              <a:t>TENTATIVE</a:t>
            </a:r>
          </a:p>
          <a:p>
            <a:pPr marL="800100" lvl="1" indent="-342900">
              <a:lnSpc>
                <a:spcPct val="150000"/>
              </a:lnSpc>
              <a:buFont typeface="Arial" panose="020B0604020202020204" pitchFamily="34" charset="0"/>
              <a:buChar char="•"/>
            </a:pPr>
            <a:r>
              <a:rPr lang="en-US" dirty="0"/>
              <a:t>fundamental understanding of cloud microphysical processes</a:t>
            </a:r>
          </a:p>
          <a:p>
            <a:pPr marL="800100" lvl="1" indent="-342900">
              <a:lnSpc>
                <a:spcPct val="150000"/>
              </a:lnSpc>
              <a:buFont typeface="Arial" panose="020B0604020202020204" pitchFamily="34" charset="0"/>
              <a:buChar char="•"/>
            </a:pPr>
            <a:r>
              <a:rPr lang="en-US" dirty="0"/>
              <a:t>development/improvement of measurement techniques (e.g. probes)</a:t>
            </a:r>
          </a:p>
          <a:p>
            <a:pPr marL="800100" lvl="1" indent="-342900">
              <a:lnSpc>
                <a:spcPct val="150000"/>
              </a:lnSpc>
              <a:buFont typeface="Arial" panose="020B0604020202020204" pitchFamily="34" charset="0"/>
              <a:buChar char="•"/>
            </a:pPr>
            <a:r>
              <a:rPr lang="en-US" dirty="0"/>
              <a:t>evaluation/verification of model clouds/precipitation based on remote sensing</a:t>
            </a:r>
          </a:p>
          <a:p>
            <a:pPr marL="800100" lvl="1" indent="-342900">
              <a:lnSpc>
                <a:spcPct val="150000"/>
              </a:lnSpc>
              <a:buFont typeface="Arial" panose="020B0604020202020204" pitchFamily="34" charset="0"/>
              <a:buChar char="•"/>
            </a:pPr>
            <a:r>
              <a:rPr lang="en-US" dirty="0"/>
              <a:t>improved representation of cloud microphysics in NWP</a:t>
            </a:r>
          </a:p>
          <a:p>
            <a:pPr marL="800100" lvl="1" indent="-342900">
              <a:lnSpc>
                <a:spcPct val="150000"/>
              </a:lnSpc>
              <a:buFont typeface="Arial" panose="020B0604020202020204" pitchFamily="34" charset="0"/>
              <a:buChar char="•"/>
            </a:pPr>
            <a:r>
              <a:rPr lang="en-US" dirty="0"/>
              <a:t> </a:t>
            </a:r>
          </a:p>
        </p:txBody>
      </p:sp>
    </p:spTree>
    <p:extLst>
      <p:ext uri="{BB962C8B-B14F-4D97-AF65-F5344CB8AC3E}">
        <p14:creationId xmlns:p14="http://schemas.microsoft.com/office/powerpoint/2010/main" val="2055157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1017764" y="335806"/>
            <a:ext cx="10519954" cy="3511859"/>
          </a:xfrm>
          <a:prstGeom prst="rect">
            <a:avLst/>
          </a:prstGeom>
          <a:noFill/>
        </p:spPr>
        <p:txBody>
          <a:bodyPr wrap="square" rtlCol="0">
            <a:spAutoFit/>
          </a:bodyPr>
          <a:lstStyle/>
          <a:p>
            <a:pPr algn="ctr">
              <a:lnSpc>
                <a:spcPct val="150000"/>
              </a:lnSpc>
            </a:pPr>
            <a:r>
              <a:rPr lang="en-US" sz="2400" b="1" dirty="0">
                <a:solidFill>
                  <a:schemeClr val="accent1"/>
                </a:solidFill>
              </a:rPr>
              <a:t>AGENDA</a:t>
            </a:r>
          </a:p>
          <a:p>
            <a:pPr algn="ctr">
              <a:lnSpc>
                <a:spcPct val="150000"/>
              </a:lnSpc>
            </a:pPr>
            <a:endParaRPr lang="en-US" dirty="0">
              <a:solidFill>
                <a:schemeClr val="bg1">
                  <a:lumMod val="75000"/>
                </a:schemeClr>
              </a:solidFill>
            </a:endParaRPr>
          </a:p>
          <a:p>
            <a:pPr marL="342900" indent="-342900">
              <a:lnSpc>
                <a:spcPct val="150000"/>
              </a:lnSpc>
              <a:buAutoNum type="arabicPeriod"/>
            </a:pPr>
            <a:r>
              <a:rPr lang="en-US" dirty="0">
                <a:solidFill>
                  <a:schemeClr val="bg1">
                    <a:lumMod val="75000"/>
                  </a:schemeClr>
                </a:solidFill>
              </a:rPr>
              <a:t>Introductory comments</a:t>
            </a:r>
          </a:p>
          <a:p>
            <a:pPr marL="342900" indent="-342900">
              <a:lnSpc>
                <a:spcPct val="150000"/>
              </a:lnSpc>
              <a:buAutoNum type="arabicPeriod"/>
            </a:pPr>
            <a:r>
              <a:rPr lang="en-US" dirty="0">
                <a:solidFill>
                  <a:schemeClr val="bg1">
                    <a:lumMod val="75000"/>
                  </a:schemeClr>
                </a:solidFill>
              </a:rPr>
              <a:t>Individual presentations – inventory of what are each of us doing (</a:t>
            </a:r>
            <a:r>
              <a:rPr lang="en-US" dirty="0" err="1">
                <a:solidFill>
                  <a:schemeClr val="bg1">
                    <a:lumMod val="75000"/>
                  </a:schemeClr>
                </a:solidFill>
              </a:rPr>
              <a:t>w.r.t.</a:t>
            </a:r>
            <a:r>
              <a:rPr lang="en-US" dirty="0">
                <a:solidFill>
                  <a:schemeClr val="bg1">
                    <a:lumMod val="75000"/>
                  </a:schemeClr>
                </a:solidFill>
              </a:rPr>
              <a:t> CP)</a:t>
            </a:r>
          </a:p>
          <a:p>
            <a:pPr marL="342900" indent="-342900">
              <a:lnSpc>
                <a:spcPct val="150000"/>
              </a:lnSpc>
              <a:buAutoNum type="arabicPeriod"/>
            </a:pPr>
            <a:r>
              <a:rPr lang="en-US" dirty="0"/>
              <a:t>Discussion</a:t>
            </a:r>
          </a:p>
          <a:p>
            <a:pPr marL="800100" lvl="1" indent="-342900">
              <a:lnSpc>
                <a:spcPct val="150000"/>
              </a:lnSpc>
              <a:buFont typeface="Arial" panose="020B0604020202020204" pitchFamily="34" charset="0"/>
              <a:buChar char="•"/>
            </a:pPr>
            <a:r>
              <a:rPr lang="en-US" dirty="0">
                <a:solidFill>
                  <a:schemeClr val="bg1">
                    <a:lumMod val="75000"/>
                  </a:schemeClr>
                </a:solidFill>
              </a:rPr>
              <a:t>Identify common CP sub-topics (areas of overlapping individual research)</a:t>
            </a:r>
          </a:p>
          <a:p>
            <a:pPr marL="800100" lvl="1" indent="-342900">
              <a:lnSpc>
                <a:spcPct val="150000"/>
              </a:lnSpc>
              <a:buFont typeface="Arial" panose="020B0604020202020204" pitchFamily="34" charset="0"/>
              <a:buChar char="•"/>
            </a:pPr>
            <a:r>
              <a:rPr lang="en-US" b="1" dirty="0"/>
              <a:t>Wish-list – </a:t>
            </a:r>
            <a:r>
              <a:rPr lang="en-US" b="1" dirty="0">
                <a:sym typeface="Wingdings" pitchFamily="2" charset="2"/>
              </a:rPr>
              <a:t> o</a:t>
            </a:r>
            <a:r>
              <a:rPr lang="en-US" b="1" dirty="0"/>
              <a:t>ther potential CP sub-topics (relevant to OBRS but not yet on-going)</a:t>
            </a:r>
          </a:p>
          <a:p>
            <a:pPr marL="800100" lvl="1" indent="-342900">
              <a:lnSpc>
                <a:spcPct val="150000"/>
              </a:lnSpc>
              <a:buFont typeface="Arial" panose="020B0604020202020204" pitchFamily="34" charset="0"/>
              <a:buChar char="•"/>
            </a:pPr>
            <a:r>
              <a:rPr lang="en-US" dirty="0">
                <a:sym typeface="Wingdings" pitchFamily="2" charset="2"/>
              </a:rPr>
              <a:t> </a:t>
            </a:r>
            <a:r>
              <a:rPr lang="en-US" dirty="0"/>
              <a:t>Specify the CP research sub-topics (and objectives) that define the program</a:t>
            </a:r>
          </a:p>
        </p:txBody>
      </p:sp>
    </p:spTree>
    <p:extLst>
      <p:ext uri="{BB962C8B-B14F-4D97-AF65-F5344CB8AC3E}">
        <p14:creationId xmlns:p14="http://schemas.microsoft.com/office/powerpoint/2010/main" val="3915944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997139" y="328931"/>
            <a:ext cx="10519954" cy="464871"/>
          </a:xfrm>
          <a:prstGeom prst="rect">
            <a:avLst/>
          </a:prstGeom>
          <a:noFill/>
        </p:spPr>
        <p:txBody>
          <a:bodyPr wrap="square" rtlCol="0">
            <a:spAutoFit/>
          </a:bodyPr>
          <a:lstStyle/>
          <a:p>
            <a:pPr lvl="1">
              <a:lnSpc>
                <a:spcPct val="150000"/>
              </a:lnSpc>
            </a:pPr>
            <a:r>
              <a:rPr lang="en-US" b="1" dirty="0"/>
              <a:t>Wish-list – </a:t>
            </a:r>
            <a:r>
              <a:rPr lang="en-US" b="1" dirty="0">
                <a:sym typeface="Wingdings" pitchFamily="2" charset="2"/>
              </a:rPr>
              <a:t> o</a:t>
            </a:r>
            <a:r>
              <a:rPr lang="en-US" b="1" dirty="0"/>
              <a:t>ther potential CP sub-topics (relevant to OBRS but not yet on-going)</a:t>
            </a:r>
          </a:p>
        </p:txBody>
      </p:sp>
      <p:sp>
        <p:nvSpPr>
          <p:cNvPr id="3" name="TextBox 2">
            <a:extLst>
              <a:ext uri="{FF2B5EF4-FFF2-40B4-BE49-F238E27FC236}">
                <a16:creationId xmlns:a16="http://schemas.microsoft.com/office/drawing/2014/main" id="{1CE204EC-B06E-BC47-BE87-EB1E4CA6156F}"/>
              </a:ext>
            </a:extLst>
          </p:cNvPr>
          <p:cNvSpPr txBox="1"/>
          <p:nvPr/>
        </p:nvSpPr>
        <p:spPr>
          <a:xfrm>
            <a:off x="1079404" y="1102438"/>
            <a:ext cx="4991386" cy="646331"/>
          </a:xfrm>
          <a:prstGeom prst="rect">
            <a:avLst/>
          </a:prstGeom>
          <a:noFill/>
        </p:spPr>
        <p:txBody>
          <a:bodyPr wrap="square" rtlCol="0">
            <a:spAutoFit/>
          </a:bodyPr>
          <a:lstStyle/>
          <a:p>
            <a:pPr marL="342900" indent="-342900">
              <a:buAutoNum type="arabicPeriod"/>
            </a:pPr>
            <a:r>
              <a:rPr lang="en-US" dirty="0"/>
              <a:t>Aerosols (representation in CP models)</a:t>
            </a:r>
          </a:p>
          <a:p>
            <a:endParaRPr lang="en-US" dirty="0"/>
          </a:p>
        </p:txBody>
      </p:sp>
      <p:pic>
        <p:nvPicPr>
          <p:cNvPr id="4" name="Picture 3">
            <a:extLst>
              <a:ext uri="{FF2B5EF4-FFF2-40B4-BE49-F238E27FC236}">
                <a16:creationId xmlns:a16="http://schemas.microsoft.com/office/drawing/2014/main" id="{8C7F1A6C-D9A9-444D-9546-3B92E6E724DC}"/>
              </a:ext>
            </a:extLst>
          </p:cNvPr>
          <p:cNvPicPr>
            <a:picLocks noChangeAspect="1"/>
          </p:cNvPicPr>
          <p:nvPr/>
        </p:nvPicPr>
        <p:blipFill>
          <a:blip r:embed="rId2"/>
          <a:stretch>
            <a:fillRect/>
          </a:stretch>
        </p:blipFill>
        <p:spPr>
          <a:xfrm>
            <a:off x="280665" y="1828801"/>
            <a:ext cx="3528730" cy="3636974"/>
          </a:xfrm>
          <a:prstGeom prst="rect">
            <a:avLst/>
          </a:prstGeom>
        </p:spPr>
      </p:pic>
      <p:grpSp>
        <p:nvGrpSpPr>
          <p:cNvPr id="5" name="Group 4">
            <a:extLst>
              <a:ext uri="{FF2B5EF4-FFF2-40B4-BE49-F238E27FC236}">
                <a16:creationId xmlns:a16="http://schemas.microsoft.com/office/drawing/2014/main" id="{1E29F64E-93A5-334D-9FC5-9BE14BF72BA9}"/>
              </a:ext>
            </a:extLst>
          </p:cNvPr>
          <p:cNvGrpSpPr/>
          <p:nvPr/>
        </p:nvGrpSpPr>
        <p:grpSpPr>
          <a:xfrm>
            <a:off x="4807614" y="2076245"/>
            <a:ext cx="2798202" cy="2860078"/>
            <a:chOff x="5486400" y="728770"/>
            <a:chExt cx="2798202" cy="2860078"/>
          </a:xfrm>
        </p:grpSpPr>
        <p:sp>
          <p:nvSpPr>
            <p:cNvPr id="6" name="Rectangle 5">
              <a:extLst>
                <a:ext uri="{FF2B5EF4-FFF2-40B4-BE49-F238E27FC236}">
                  <a16:creationId xmlns:a16="http://schemas.microsoft.com/office/drawing/2014/main" id="{B0DB1FCF-68C8-5744-88C0-683B594485B9}"/>
                </a:ext>
              </a:extLst>
            </p:cNvPr>
            <p:cNvSpPr/>
            <p:nvPr/>
          </p:nvSpPr>
          <p:spPr>
            <a:xfrm>
              <a:off x="5486400" y="728770"/>
              <a:ext cx="2798202" cy="2860078"/>
            </a:xfrm>
            <a:prstGeom prst="rect">
              <a:avLst/>
            </a:prstGeom>
            <a:solidFill>
              <a:schemeClr val="accent1">
                <a:alpha val="2281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078964-4855-2B41-B616-A34382A545E0}"/>
                </a:ext>
              </a:extLst>
            </p:cNvPr>
            <p:cNvSpPr/>
            <p:nvPr/>
          </p:nvSpPr>
          <p:spPr>
            <a:xfrm>
              <a:off x="5782961" y="1425146"/>
              <a:ext cx="2207741" cy="2026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FFAE67C-5D25-4E41-B8C7-F6B1C2F977DC}"/>
                </a:ext>
              </a:extLst>
            </p:cNvPr>
            <p:cNvPicPr>
              <a:picLocks noChangeAspect="1"/>
            </p:cNvPicPr>
            <p:nvPr/>
          </p:nvPicPr>
          <p:blipFill>
            <a:blip r:embed="rId3"/>
            <a:stretch>
              <a:fillRect/>
            </a:stretch>
          </p:blipFill>
          <p:spPr>
            <a:xfrm>
              <a:off x="5823758" y="2377523"/>
              <a:ext cx="1859088" cy="1033914"/>
            </a:xfrm>
            <a:prstGeom prst="rect">
              <a:avLst/>
            </a:prstGeom>
          </p:spPr>
        </p:pic>
        <p:pic>
          <p:nvPicPr>
            <p:cNvPr id="9" name="Picture 3" descr="Pekin-duck_copyright-free">
              <a:hlinkClick r:id="rId4"/>
              <a:extLst>
                <a:ext uri="{FF2B5EF4-FFF2-40B4-BE49-F238E27FC236}">
                  <a16:creationId xmlns:a16="http://schemas.microsoft.com/office/drawing/2014/main" id="{23220C7E-8C8C-094D-85C8-64C83FE1D930}"/>
                </a:ext>
              </a:extLst>
            </p:cNvPr>
            <p:cNvPicPr>
              <a:picLocks noChangeAspect="1" noChangeArrowheads="1"/>
            </p:cNvPicPr>
            <p:nvPr/>
          </p:nvPicPr>
          <p:blipFill>
            <a:blip r:embed="rId5"/>
            <a:srcRect/>
            <a:stretch>
              <a:fillRect/>
            </a:stretch>
          </p:blipFill>
          <p:spPr bwMode="auto">
            <a:xfrm>
              <a:off x="6784196" y="1475403"/>
              <a:ext cx="1143747" cy="1240921"/>
            </a:xfrm>
            <a:prstGeom prst="rect">
              <a:avLst/>
            </a:prstGeom>
            <a:noFill/>
            <a:ln w="9525">
              <a:noFill/>
              <a:miter lim="800000"/>
              <a:headEnd/>
              <a:tailEnd/>
            </a:ln>
          </p:spPr>
        </p:pic>
        <p:sp>
          <p:nvSpPr>
            <p:cNvPr id="10" name="TextBox 9">
              <a:extLst>
                <a:ext uri="{FF2B5EF4-FFF2-40B4-BE49-F238E27FC236}">
                  <a16:creationId xmlns:a16="http://schemas.microsoft.com/office/drawing/2014/main" id="{2117DFB9-0985-824B-8BA6-CDF9ED8ED80B}"/>
                </a:ext>
              </a:extLst>
            </p:cNvPr>
            <p:cNvSpPr txBox="1"/>
            <p:nvPr/>
          </p:nvSpPr>
          <p:spPr>
            <a:xfrm>
              <a:off x="5647602" y="765933"/>
              <a:ext cx="2345386" cy="584775"/>
            </a:xfrm>
            <a:prstGeom prst="rect">
              <a:avLst/>
            </a:prstGeom>
            <a:noFill/>
          </p:spPr>
          <p:txBody>
            <a:bodyPr wrap="none" rtlCol="0">
              <a:spAutoFit/>
            </a:bodyPr>
            <a:lstStyle/>
            <a:p>
              <a:pPr algn="ctr"/>
              <a:r>
                <a:rPr lang="en-US" sz="1600" b="1" dirty="0"/>
                <a:t>P3 microphysics</a:t>
              </a:r>
            </a:p>
            <a:p>
              <a:pPr algn="ctr"/>
              <a:r>
                <a:rPr lang="en-US" sz="1600" b="1" dirty="0"/>
                <a:t>parameterization scheme</a:t>
              </a:r>
            </a:p>
          </p:txBody>
        </p:sp>
      </p:grpSp>
      <p:sp>
        <p:nvSpPr>
          <p:cNvPr id="11" name="Oval 10">
            <a:extLst>
              <a:ext uri="{FF2B5EF4-FFF2-40B4-BE49-F238E27FC236}">
                <a16:creationId xmlns:a16="http://schemas.microsoft.com/office/drawing/2014/main" id="{3B8ECDEF-D738-7D4A-8898-A3C1C3EE0345}"/>
              </a:ext>
            </a:extLst>
          </p:cNvPr>
          <p:cNvSpPr/>
          <p:nvPr/>
        </p:nvSpPr>
        <p:spPr>
          <a:xfrm>
            <a:off x="804397" y="5039512"/>
            <a:ext cx="873150" cy="44688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09615E9-1DF6-FB4A-A5AA-57E031478603}"/>
              </a:ext>
            </a:extLst>
          </p:cNvPr>
          <p:cNvSpPr/>
          <p:nvPr/>
        </p:nvSpPr>
        <p:spPr>
          <a:xfrm>
            <a:off x="420533" y="3892501"/>
            <a:ext cx="873150" cy="44688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96BC080-60BC-444F-ABE3-CE6E8752F147}"/>
              </a:ext>
            </a:extLst>
          </p:cNvPr>
          <p:cNvSpPr txBox="1"/>
          <p:nvPr/>
        </p:nvSpPr>
        <p:spPr>
          <a:xfrm>
            <a:off x="4895133" y="5156392"/>
            <a:ext cx="2618153" cy="369332"/>
          </a:xfrm>
          <a:prstGeom prst="rect">
            <a:avLst/>
          </a:prstGeom>
          <a:noFill/>
        </p:spPr>
        <p:txBody>
          <a:bodyPr wrap="none" rtlCol="0">
            <a:spAutoFit/>
          </a:bodyPr>
          <a:lstStyle/>
          <a:p>
            <a:r>
              <a:rPr lang="en-US" dirty="0"/>
              <a:t>Current approach:  GUESS</a:t>
            </a:r>
          </a:p>
        </p:txBody>
      </p:sp>
      <p:sp>
        <p:nvSpPr>
          <p:cNvPr id="14" name="Oval 13">
            <a:extLst>
              <a:ext uri="{FF2B5EF4-FFF2-40B4-BE49-F238E27FC236}">
                <a16:creationId xmlns:a16="http://schemas.microsoft.com/office/drawing/2014/main" id="{2286AA0B-7DA3-B14C-B253-6159E1455698}"/>
              </a:ext>
            </a:extLst>
          </p:cNvPr>
          <p:cNvSpPr/>
          <p:nvPr/>
        </p:nvSpPr>
        <p:spPr>
          <a:xfrm>
            <a:off x="4559395" y="5116285"/>
            <a:ext cx="3271443" cy="44688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9693BD6-7954-9F4C-8B01-7813F7DD5B57}"/>
              </a:ext>
            </a:extLst>
          </p:cNvPr>
          <p:cNvSpPr txBox="1"/>
          <p:nvPr/>
        </p:nvSpPr>
        <p:spPr>
          <a:xfrm>
            <a:off x="325921" y="6080329"/>
            <a:ext cx="8134338" cy="646331"/>
          </a:xfrm>
          <a:prstGeom prst="rect">
            <a:avLst/>
          </a:prstGeom>
          <a:noFill/>
        </p:spPr>
        <p:txBody>
          <a:bodyPr wrap="square" rtlCol="0">
            <a:spAutoFit/>
          </a:bodyPr>
          <a:lstStyle/>
          <a:p>
            <a:pPr marL="1555750" indent="-1508125"/>
            <a:r>
              <a:rPr lang="en-US" u="sng" dirty="0"/>
              <a:t>Potential topic</a:t>
            </a:r>
            <a:r>
              <a:rPr lang="en-US" dirty="0"/>
              <a:t>:  Efforts (direct or collaborative) to better incorporate CCN/INP into NWP models (microphysics and RT schemes) </a:t>
            </a:r>
          </a:p>
        </p:txBody>
      </p:sp>
      <p:cxnSp>
        <p:nvCxnSpPr>
          <p:cNvPr id="16" name="Straight Arrow Connector 15">
            <a:extLst>
              <a:ext uri="{FF2B5EF4-FFF2-40B4-BE49-F238E27FC236}">
                <a16:creationId xmlns:a16="http://schemas.microsoft.com/office/drawing/2014/main" id="{83842217-0BAC-9C4B-B7D6-54D46F5713C3}"/>
              </a:ext>
            </a:extLst>
          </p:cNvPr>
          <p:cNvCxnSpPr>
            <a:cxnSpLocks/>
          </p:cNvCxnSpPr>
          <p:nvPr/>
        </p:nvCxnSpPr>
        <p:spPr>
          <a:xfrm>
            <a:off x="10224955" y="4152432"/>
            <a:ext cx="192214" cy="19"/>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91C7323-688F-DE44-B862-3FF715D01B2A}"/>
              </a:ext>
            </a:extLst>
          </p:cNvPr>
          <p:cNvCxnSpPr>
            <a:cxnSpLocks/>
          </p:cNvCxnSpPr>
          <p:nvPr/>
        </p:nvCxnSpPr>
        <p:spPr>
          <a:xfrm>
            <a:off x="10377355" y="4304831"/>
            <a:ext cx="185453" cy="41018"/>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32580E-9EE7-4844-B60A-AEF39675180D}"/>
              </a:ext>
            </a:extLst>
          </p:cNvPr>
          <p:cNvCxnSpPr>
            <a:cxnSpLocks/>
          </p:cNvCxnSpPr>
          <p:nvPr/>
        </p:nvCxnSpPr>
        <p:spPr>
          <a:xfrm>
            <a:off x="10640433" y="4841628"/>
            <a:ext cx="185453" cy="94212"/>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15F601-7B11-174F-8F9F-66C1F3072883}"/>
              </a:ext>
            </a:extLst>
          </p:cNvPr>
          <p:cNvCxnSpPr>
            <a:cxnSpLocks/>
          </p:cNvCxnSpPr>
          <p:nvPr/>
        </p:nvCxnSpPr>
        <p:spPr>
          <a:xfrm flipH="1">
            <a:off x="10369784" y="5072172"/>
            <a:ext cx="484" cy="92149"/>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18860C-0EB8-0D41-99F2-335DD9E9183A}"/>
              </a:ext>
            </a:extLst>
          </p:cNvPr>
          <p:cNvCxnSpPr>
            <a:cxnSpLocks/>
          </p:cNvCxnSpPr>
          <p:nvPr/>
        </p:nvCxnSpPr>
        <p:spPr>
          <a:xfrm>
            <a:off x="10054437" y="4557841"/>
            <a:ext cx="24958" cy="13"/>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B77313-3A12-9547-9615-3AD7C42ECEB7}"/>
              </a:ext>
            </a:extLst>
          </p:cNvPr>
          <p:cNvCxnSpPr>
            <a:cxnSpLocks/>
          </p:cNvCxnSpPr>
          <p:nvPr/>
        </p:nvCxnSpPr>
        <p:spPr>
          <a:xfrm>
            <a:off x="9857574" y="4352388"/>
            <a:ext cx="29877" cy="47246"/>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DD41D8-0B0B-5A46-BCD4-CCF24DBA3CFF}"/>
              </a:ext>
            </a:extLst>
          </p:cNvPr>
          <p:cNvCxnSpPr>
            <a:cxnSpLocks/>
          </p:cNvCxnSpPr>
          <p:nvPr/>
        </p:nvCxnSpPr>
        <p:spPr>
          <a:xfrm>
            <a:off x="9950198" y="3873093"/>
            <a:ext cx="192214" cy="49"/>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C7FF07-BB00-D44A-B26B-C059DB4F59E0}"/>
              </a:ext>
            </a:extLst>
          </p:cNvPr>
          <p:cNvCxnSpPr>
            <a:cxnSpLocks/>
          </p:cNvCxnSpPr>
          <p:nvPr/>
        </p:nvCxnSpPr>
        <p:spPr>
          <a:xfrm>
            <a:off x="9570322" y="3928723"/>
            <a:ext cx="47737" cy="72535"/>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FDA71A99-41A4-C949-BEA7-F7A77FAACCC1}"/>
              </a:ext>
            </a:extLst>
          </p:cNvPr>
          <p:cNvGrpSpPr/>
          <p:nvPr/>
        </p:nvGrpSpPr>
        <p:grpSpPr>
          <a:xfrm>
            <a:off x="8658799" y="2330018"/>
            <a:ext cx="2573547" cy="2902001"/>
            <a:chOff x="4684940" y="897525"/>
            <a:chExt cx="4203944" cy="5456731"/>
          </a:xfrm>
        </p:grpSpPr>
        <p:grpSp>
          <p:nvGrpSpPr>
            <p:cNvPr id="25" name="Group 24">
              <a:extLst>
                <a:ext uri="{FF2B5EF4-FFF2-40B4-BE49-F238E27FC236}">
                  <a16:creationId xmlns:a16="http://schemas.microsoft.com/office/drawing/2014/main" id="{3879CCCF-873C-BA4B-A928-D81786F555C3}"/>
                </a:ext>
              </a:extLst>
            </p:cNvPr>
            <p:cNvGrpSpPr/>
            <p:nvPr/>
          </p:nvGrpSpPr>
          <p:grpSpPr>
            <a:xfrm>
              <a:off x="4847803" y="898787"/>
              <a:ext cx="2469284" cy="5455469"/>
              <a:chOff x="4847803" y="898787"/>
              <a:chExt cx="2469284" cy="5455469"/>
            </a:xfrm>
          </p:grpSpPr>
          <p:sp>
            <p:nvSpPr>
              <p:cNvPr id="32" name="Down Arrow 31">
                <a:extLst>
                  <a:ext uri="{FF2B5EF4-FFF2-40B4-BE49-F238E27FC236}">
                    <a16:creationId xmlns:a16="http://schemas.microsoft.com/office/drawing/2014/main" id="{8AD9FCE2-D411-884D-B870-C53E6D58B8B9}"/>
                  </a:ext>
                </a:extLst>
              </p:cNvPr>
              <p:cNvSpPr/>
              <p:nvPr/>
            </p:nvSpPr>
            <p:spPr>
              <a:xfrm rot="19474667">
                <a:off x="7168459" y="3406721"/>
                <a:ext cx="148628" cy="2947535"/>
              </a:xfrm>
              <a:prstGeom prst="downArrow">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69E77E8B-C668-6940-9EBE-48BCD47C98AB}"/>
                  </a:ext>
                </a:extLst>
              </p:cNvPr>
              <p:cNvSpPr/>
              <p:nvPr/>
            </p:nvSpPr>
            <p:spPr>
              <a:xfrm rot="19538348">
                <a:off x="4847803" y="898787"/>
                <a:ext cx="466927" cy="1390624"/>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rapezoid 33">
                <a:extLst>
                  <a:ext uri="{FF2B5EF4-FFF2-40B4-BE49-F238E27FC236}">
                    <a16:creationId xmlns:a16="http://schemas.microsoft.com/office/drawing/2014/main" id="{02B81D36-ED4E-3642-8CEC-4DEEB9E15256}"/>
                  </a:ext>
                </a:extLst>
              </p:cNvPr>
              <p:cNvSpPr/>
              <p:nvPr/>
            </p:nvSpPr>
            <p:spPr>
              <a:xfrm rot="8753342">
                <a:off x="5746647" y="2065511"/>
                <a:ext cx="297212" cy="1768493"/>
              </a:xfrm>
              <a:prstGeom prst="trapezoid">
                <a:avLst>
                  <a:gd name="adj" fmla="val 38549"/>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5A57EAE4-0572-D647-849C-3B6D9E03C25A}"/>
                  </a:ext>
                </a:extLst>
              </p:cNvPr>
              <p:cNvSpPr/>
              <p:nvPr/>
            </p:nvSpPr>
            <p:spPr>
              <a:xfrm rot="2569110">
                <a:off x="5503410" y="2155489"/>
                <a:ext cx="522266" cy="17279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Down Arrow 35">
                <a:extLst>
                  <a:ext uri="{FF2B5EF4-FFF2-40B4-BE49-F238E27FC236}">
                    <a16:creationId xmlns:a16="http://schemas.microsoft.com/office/drawing/2014/main" id="{DC136757-3D95-B543-B14D-31FFD7A48718}"/>
                  </a:ext>
                </a:extLst>
              </p:cNvPr>
              <p:cNvSpPr/>
              <p:nvPr/>
            </p:nvSpPr>
            <p:spPr>
              <a:xfrm rot="13484241">
                <a:off x="6384241" y="1119142"/>
                <a:ext cx="265250" cy="1649257"/>
              </a:xfrm>
              <a:prstGeom prst="downArrow">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6" name="Group 25">
              <a:extLst>
                <a:ext uri="{FF2B5EF4-FFF2-40B4-BE49-F238E27FC236}">
                  <a16:creationId xmlns:a16="http://schemas.microsoft.com/office/drawing/2014/main" id="{20003DAE-C14E-264F-A025-A82D5738A3D7}"/>
                </a:ext>
              </a:extLst>
            </p:cNvPr>
            <p:cNvGrpSpPr/>
            <p:nvPr/>
          </p:nvGrpSpPr>
          <p:grpSpPr>
            <a:xfrm>
              <a:off x="4684940" y="4514659"/>
              <a:ext cx="4150585" cy="1662686"/>
              <a:chOff x="3952020" y="3891911"/>
              <a:chExt cx="4150585" cy="1662686"/>
            </a:xfrm>
          </p:grpSpPr>
          <p:sp>
            <p:nvSpPr>
              <p:cNvPr id="29" name="Rectangle 28">
                <a:extLst>
                  <a:ext uri="{FF2B5EF4-FFF2-40B4-BE49-F238E27FC236}">
                    <a16:creationId xmlns:a16="http://schemas.microsoft.com/office/drawing/2014/main" id="{873D3FEA-B563-AA46-8CE1-F088AB70ABD3}"/>
                  </a:ext>
                </a:extLst>
              </p:cNvPr>
              <p:cNvSpPr/>
              <p:nvPr/>
            </p:nvSpPr>
            <p:spPr>
              <a:xfrm rot="19263826">
                <a:off x="4445569" y="5135399"/>
                <a:ext cx="559734" cy="209711"/>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Down Arrow 29">
                <a:extLst>
                  <a:ext uri="{FF2B5EF4-FFF2-40B4-BE49-F238E27FC236}">
                    <a16:creationId xmlns:a16="http://schemas.microsoft.com/office/drawing/2014/main" id="{48FB95E8-5AC8-AC47-86D6-B02C1169FA44}"/>
                  </a:ext>
                </a:extLst>
              </p:cNvPr>
              <p:cNvSpPr/>
              <p:nvPr/>
            </p:nvSpPr>
            <p:spPr>
              <a:xfrm rot="19209807">
                <a:off x="4996864" y="4844542"/>
                <a:ext cx="320909" cy="710055"/>
              </a:xfrm>
              <a:prstGeom prst="downArrow">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ight Arrow 30">
                <a:extLst>
                  <a:ext uri="{FF2B5EF4-FFF2-40B4-BE49-F238E27FC236}">
                    <a16:creationId xmlns:a16="http://schemas.microsoft.com/office/drawing/2014/main" id="{6C379265-F45F-AE4B-9168-87B783461F35}"/>
                  </a:ext>
                </a:extLst>
              </p:cNvPr>
              <p:cNvSpPr/>
              <p:nvPr/>
            </p:nvSpPr>
            <p:spPr>
              <a:xfrm rot="19252210">
                <a:off x="3952020" y="3891911"/>
                <a:ext cx="4150585" cy="195395"/>
              </a:xfrm>
              <a:prstGeom prst="rightArrow">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7" name="TextBox 26">
              <a:extLst>
                <a:ext uri="{FF2B5EF4-FFF2-40B4-BE49-F238E27FC236}">
                  <a16:creationId xmlns:a16="http://schemas.microsoft.com/office/drawing/2014/main" id="{F4F72959-E055-A245-9256-57AFB7D7F406}"/>
                </a:ext>
              </a:extLst>
            </p:cNvPr>
            <p:cNvSpPr txBox="1"/>
            <p:nvPr/>
          </p:nvSpPr>
          <p:spPr>
            <a:xfrm>
              <a:off x="6364925" y="897525"/>
              <a:ext cx="1129092" cy="277000"/>
            </a:xfrm>
            <a:prstGeom prst="rect">
              <a:avLst/>
            </a:prstGeom>
            <a:noFill/>
          </p:spPr>
          <p:txBody>
            <a:bodyPr wrap="none" rtlCol="0">
              <a:spAutoFit/>
            </a:bodyPr>
            <a:lstStyle/>
            <a:p>
              <a:r>
                <a:rPr lang="en-US" sz="1200" dirty="0">
                  <a:solidFill>
                    <a:schemeClr val="accent4">
                      <a:alpha val="50000"/>
                    </a:schemeClr>
                  </a:solidFill>
                </a:rPr>
                <a:t>Solar radiation </a:t>
              </a:r>
              <a:endParaRPr lang="en-CA" sz="1200" dirty="0">
                <a:solidFill>
                  <a:schemeClr val="accent4">
                    <a:alpha val="50000"/>
                  </a:schemeClr>
                </a:solidFill>
              </a:endParaRPr>
            </a:p>
          </p:txBody>
        </p:sp>
        <p:sp>
          <p:nvSpPr>
            <p:cNvPr id="28" name="TextBox 27">
              <a:extLst>
                <a:ext uri="{FF2B5EF4-FFF2-40B4-BE49-F238E27FC236}">
                  <a16:creationId xmlns:a16="http://schemas.microsoft.com/office/drawing/2014/main" id="{72F50E37-0F47-B342-8804-6777A224BFA1}"/>
                </a:ext>
              </a:extLst>
            </p:cNvPr>
            <p:cNvSpPr txBox="1"/>
            <p:nvPr/>
          </p:nvSpPr>
          <p:spPr>
            <a:xfrm>
              <a:off x="7613599" y="2608274"/>
              <a:ext cx="1275285" cy="277000"/>
            </a:xfrm>
            <a:prstGeom prst="rect">
              <a:avLst/>
            </a:prstGeom>
            <a:noFill/>
          </p:spPr>
          <p:txBody>
            <a:bodyPr wrap="none" rtlCol="0">
              <a:spAutoFit/>
            </a:bodyPr>
            <a:lstStyle/>
            <a:p>
              <a:r>
                <a:rPr lang="en-US" sz="1200" dirty="0">
                  <a:solidFill>
                    <a:srgbClr val="FF0000">
                      <a:alpha val="50000"/>
                    </a:srgbClr>
                  </a:solidFill>
                </a:rPr>
                <a:t>Infrared radiation</a:t>
              </a:r>
              <a:endParaRPr lang="en-CA" sz="1200" dirty="0">
                <a:solidFill>
                  <a:srgbClr val="FF0000">
                    <a:alpha val="50000"/>
                  </a:srgbClr>
                </a:solidFill>
              </a:endParaRPr>
            </a:p>
          </p:txBody>
        </p:sp>
      </p:grpSp>
      <p:sp>
        <p:nvSpPr>
          <p:cNvPr id="69" name="TextBox 68">
            <a:extLst>
              <a:ext uri="{FF2B5EF4-FFF2-40B4-BE49-F238E27FC236}">
                <a16:creationId xmlns:a16="http://schemas.microsoft.com/office/drawing/2014/main" id="{C673F098-C551-8A49-B1CA-63F2BBEB7D7D}"/>
              </a:ext>
            </a:extLst>
          </p:cNvPr>
          <p:cNvSpPr txBox="1"/>
          <p:nvPr/>
        </p:nvSpPr>
        <p:spPr>
          <a:xfrm>
            <a:off x="8867697" y="1604365"/>
            <a:ext cx="2453172" cy="584775"/>
          </a:xfrm>
          <a:prstGeom prst="rect">
            <a:avLst/>
          </a:prstGeom>
          <a:noFill/>
        </p:spPr>
        <p:txBody>
          <a:bodyPr wrap="none" rtlCol="0">
            <a:spAutoFit/>
          </a:bodyPr>
          <a:lstStyle/>
          <a:p>
            <a:pPr algn="ctr"/>
            <a:r>
              <a:rPr lang="en-US" sz="1600" b="1" dirty="0"/>
              <a:t>Li-Barker radiative transfer</a:t>
            </a:r>
          </a:p>
          <a:p>
            <a:pPr algn="ctr"/>
            <a:r>
              <a:rPr lang="en-US" sz="1600" b="1" dirty="0"/>
              <a:t>parameterization scheme</a:t>
            </a:r>
          </a:p>
        </p:txBody>
      </p:sp>
      <p:sp>
        <p:nvSpPr>
          <p:cNvPr id="70" name="TextBox 69">
            <a:extLst>
              <a:ext uri="{FF2B5EF4-FFF2-40B4-BE49-F238E27FC236}">
                <a16:creationId xmlns:a16="http://schemas.microsoft.com/office/drawing/2014/main" id="{A757B220-AC26-4F4C-AB5F-E5F809B7D0A6}"/>
              </a:ext>
            </a:extLst>
          </p:cNvPr>
          <p:cNvSpPr txBox="1"/>
          <p:nvPr/>
        </p:nvSpPr>
        <p:spPr>
          <a:xfrm>
            <a:off x="8670757" y="5487547"/>
            <a:ext cx="2669064" cy="646331"/>
          </a:xfrm>
          <a:prstGeom prst="rect">
            <a:avLst/>
          </a:prstGeom>
          <a:noFill/>
        </p:spPr>
        <p:txBody>
          <a:bodyPr wrap="none" rtlCol="0">
            <a:spAutoFit/>
          </a:bodyPr>
          <a:lstStyle/>
          <a:p>
            <a:r>
              <a:rPr lang="en-US" dirty="0"/>
              <a:t>Current approach:  TABLES</a:t>
            </a:r>
          </a:p>
          <a:p>
            <a:r>
              <a:rPr lang="en-US" dirty="0">
                <a:solidFill>
                  <a:schemeClr val="bg1">
                    <a:lumMod val="65000"/>
                  </a:schemeClr>
                </a:solidFill>
              </a:rPr>
              <a:t>(and info from </a:t>
            </a:r>
            <a:r>
              <a:rPr lang="en-US" i="1" dirty="0" err="1">
                <a:solidFill>
                  <a:schemeClr val="bg1">
                    <a:lumMod val="65000"/>
                  </a:schemeClr>
                </a:solidFill>
              </a:rPr>
              <a:t>r</a:t>
            </a:r>
            <a:r>
              <a:rPr lang="en-US" i="1" baseline="-25000" dirty="0" err="1">
                <a:solidFill>
                  <a:schemeClr val="bg1">
                    <a:lumMod val="65000"/>
                  </a:schemeClr>
                </a:solidFill>
              </a:rPr>
              <a:t>eff_c</a:t>
            </a:r>
            <a:r>
              <a:rPr lang="en-US" dirty="0">
                <a:solidFill>
                  <a:schemeClr val="bg1">
                    <a:lumMod val="65000"/>
                  </a:schemeClr>
                </a:solidFill>
              </a:rPr>
              <a:t>, </a:t>
            </a:r>
            <a:r>
              <a:rPr lang="en-US" i="1" dirty="0" err="1">
                <a:solidFill>
                  <a:schemeClr val="bg1">
                    <a:lumMod val="65000"/>
                  </a:schemeClr>
                </a:solidFill>
              </a:rPr>
              <a:t>r</a:t>
            </a:r>
            <a:r>
              <a:rPr lang="en-US" i="1" baseline="-25000" dirty="0" err="1">
                <a:solidFill>
                  <a:schemeClr val="bg1">
                    <a:lumMod val="65000"/>
                  </a:schemeClr>
                </a:solidFill>
              </a:rPr>
              <a:t>eff_i</a:t>
            </a:r>
            <a:r>
              <a:rPr lang="en-US" dirty="0">
                <a:solidFill>
                  <a:schemeClr val="bg1">
                    <a:lumMod val="65000"/>
                  </a:schemeClr>
                </a:solidFill>
              </a:rPr>
              <a:t>)</a:t>
            </a:r>
          </a:p>
        </p:txBody>
      </p:sp>
      <p:sp>
        <p:nvSpPr>
          <p:cNvPr id="71" name="Oval 70">
            <a:extLst>
              <a:ext uri="{FF2B5EF4-FFF2-40B4-BE49-F238E27FC236}">
                <a16:creationId xmlns:a16="http://schemas.microsoft.com/office/drawing/2014/main" id="{093C1780-182C-6246-92E2-81DD665F42A4}"/>
              </a:ext>
            </a:extLst>
          </p:cNvPr>
          <p:cNvSpPr/>
          <p:nvPr/>
        </p:nvSpPr>
        <p:spPr>
          <a:xfrm>
            <a:off x="8335019" y="5447440"/>
            <a:ext cx="3271443" cy="40334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866372C-87E4-544B-8C0F-02901C1E268C}"/>
              </a:ext>
            </a:extLst>
          </p:cNvPr>
          <p:cNvSpPr/>
          <p:nvPr/>
        </p:nvSpPr>
        <p:spPr>
          <a:xfrm>
            <a:off x="8248925" y="1560668"/>
            <a:ext cx="3568222" cy="3726352"/>
          </a:xfrm>
          <a:prstGeom prst="rect">
            <a:avLst/>
          </a:prstGeom>
          <a:solidFill>
            <a:schemeClr val="accent1">
              <a:alpha val="150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974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997139" y="328931"/>
            <a:ext cx="10519954" cy="464871"/>
          </a:xfrm>
          <a:prstGeom prst="rect">
            <a:avLst/>
          </a:prstGeom>
          <a:noFill/>
        </p:spPr>
        <p:txBody>
          <a:bodyPr wrap="square" rtlCol="0">
            <a:spAutoFit/>
          </a:bodyPr>
          <a:lstStyle/>
          <a:p>
            <a:pPr lvl="1">
              <a:lnSpc>
                <a:spcPct val="150000"/>
              </a:lnSpc>
            </a:pPr>
            <a:r>
              <a:rPr lang="en-US" b="1" dirty="0"/>
              <a:t>Wish-list – </a:t>
            </a:r>
            <a:r>
              <a:rPr lang="en-US" b="1" dirty="0">
                <a:sym typeface="Wingdings" pitchFamily="2" charset="2"/>
              </a:rPr>
              <a:t> o</a:t>
            </a:r>
            <a:r>
              <a:rPr lang="en-US" b="1" dirty="0"/>
              <a:t>ther potential CP sub-topics (relevant to OBRS but not yet on-going)</a:t>
            </a:r>
          </a:p>
        </p:txBody>
      </p:sp>
      <p:sp>
        <p:nvSpPr>
          <p:cNvPr id="3" name="TextBox 2">
            <a:extLst>
              <a:ext uri="{FF2B5EF4-FFF2-40B4-BE49-F238E27FC236}">
                <a16:creationId xmlns:a16="http://schemas.microsoft.com/office/drawing/2014/main" id="{1CE204EC-B06E-BC47-BE87-EB1E4CA6156F}"/>
              </a:ext>
            </a:extLst>
          </p:cNvPr>
          <p:cNvSpPr txBox="1"/>
          <p:nvPr/>
        </p:nvSpPr>
        <p:spPr>
          <a:xfrm>
            <a:off x="1079404" y="1102438"/>
            <a:ext cx="4991386" cy="923330"/>
          </a:xfrm>
          <a:prstGeom prst="rect">
            <a:avLst/>
          </a:prstGeom>
          <a:noFill/>
        </p:spPr>
        <p:txBody>
          <a:bodyPr wrap="square" rtlCol="0">
            <a:spAutoFit/>
          </a:bodyPr>
          <a:lstStyle/>
          <a:p>
            <a:pPr marL="342900" indent="-342900">
              <a:buAutoNum type="arabicPeriod"/>
            </a:pPr>
            <a:r>
              <a:rPr lang="en-US" dirty="0"/>
              <a:t>Aerosols (representation in CP models)</a:t>
            </a:r>
          </a:p>
          <a:p>
            <a:pPr marL="342900" indent="-342900">
              <a:buAutoNum type="arabicPeriod"/>
            </a:pPr>
            <a:endParaRPr lang="en-US" dirty="0"/>
          </a:p>
          <a:p>
            <a:pPr marL="342900" indent="-342900">
              <a:buAutoNum type="arabicPeriod"/>
            </a:pPr>
            <a:r>
              <a:rPr lang="en-US" dirty="0"/>
              <a:t>Others? </a:t>
            </a:r>
          </a:p>
        </p:txBody>
      </p:sp>
    </p:spTree>
    <p:extLst>
      <p:ext uri="{BB962C8B-B14F-4D97-AF65-F5344CB8AC3E}">
        <p14:creationId xmlns:p14="http://schemas.microsoft.com/office/powerpoint/2010/main" val="1390015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1017764" y="335806"/>
            <a:ext cx="10519954" cy="3511859"/>
          </a:xfrm>
          <a:prstGeom prst="rect">
            <a:avLst/>
          </a:prstGeom>
          <a:noFill/>
        </p:spPr>
        <p:txBody>
          <a:bodyPr wrap="square" rtlCol="0">
            <a:spAutoFit/>
          </a:bodyPr>
          <a:lstStyle/>
          <a:p>
            <a:pPr algn="ctr">
              <a:lnSpc>
                <a:spcPct val="150000"/>
              </a:lnSpc>
            </a:pPr>
            <a:r>
              <a:rPr lang="en-US" sz="2400" b="1" dirty="0">
                <a:solidFill>
                  <a:schemeClr val="accent1"/>
                </a:solidFill>
              </a:rPr>
              <a:t>AGENDA</a:t>
            </a:r>
          </a:p>
          <a:p>
            <a:pPr algn="ctr">
              <a:lnSpc>
                <a:spcPct val="150000"/>
              </a:lnSpc>
            </a:pPr>
            <a:endParaRPr lang="en-US" dirty="0">
              <a:solidFill>
                <a:schemeClr val="bg1">
                  <a:lumMod val="75000"/>
                </a:schemeClr>
              </a:solidFill>
            </a:endParaRPr>
          </a:p>
          <a:p>
            <a:pPr marL="342900" indent="-342900">
              <a:lnSpc>
                <a:spcPct val="150000"/>
              </a:lnSpc>
              <a:buAutoNum type="arabicPeriod"/>
            </a:pPr>
            <a:r>
              <a:rPr lang="en-US" dirty="0">
                <a:solidFill>
                  <a:schemeClr val="bg1">
                    <a:lumMod val="75000"/>
                  </a:schemeClr>
                </a:solidFill>
              </a:rPr>
              <a:t>Introductory comments</a:t>
            </a:r>
          </a:p>
          <a:p>
            <a:pPr marL="342900" indent="-342900">
              <a:lnSpc>
                <a:spcPct val="150000"/>
              </a:lnSpc>
              <a:buAutoNum type="arabicPeriod"/>
            </a:pPr>
            <a:r>
              <a:rPr lang="en-US" dirty="0">
                <a:solidFill>
                  <a:schemeClr val="bg1">
                    <a:lumMod val="75000"/>
                  </a:schemeClr>
                </a:solidFill>
              </a:rPr>
              <a:t>Individual presentations – inventory of what are each of us doing (</a:t>
            </a:r>
            <a:r>
              <a:rPr lang="en-US" dirty="0" err="1">
                <a:solidFill>
                  <a:schemeClr val="bg1">
                    <a:lumMod val="75000"/>
                  </a:schemeClr>
                </a:solidFill>
              </a:rPr>
              <a:t>w.r.t.</a:t>
            </a:r>
            <a:r>
              <a:rPr lang="en-US" dirty="0">
                <a:solidFill>
                  <a:schemeClr val="bg1">
                    <a:lumMod val="75000"/>
                  </a:schemeClr>
                </a:solidFill>
              </a:rPr>
              <a:t> CP)</a:t>
            </a:r>
          </a:p>
          <a:p>
            <a:pPr marL="342900" indent="-342900">
              <a:lnSpc>
                <a:spcPct val="150000"/>
              </a:lnSpc>
              <a:buAutoNum type="arabicPeriod"/>
            </a:pPr>
            <a:r>
              <a:rPr lang="en-US" dirty="0"/>
              <a:t>Discussion</a:t>
            </a:r>
          </a:p>
          <a:p>
            <a:pPr marL="800100" lvl="1" indent="-342900">
              <a:lnSpc>
                <a:spcPct val="150000"/>
              </a:lnSpc>
              <a:buFont typeface="Arial" panose="020B0604020202020204" pitchFamily="34" charset="0"/>
              <a:buChar char="•"/>
            </a:pPr>
            <a:r>
              <a:rPr lang="en-US" dirty="0">
                <a:solidFill>
                  <a:schemeClr val="bg1">
                    <a:lumMod val="75000"/>
                  </a:schemeClr>
                </a:solidFill>
              </a:rPr>
              <a:t>Identify common CP sub-topics (areas of overlapping individual research)</a:t>
            </a:r>
          </a:p>
          <a:p>
            <a:pPr marL="800100" lvl="1" indent="-342900">
              <a:lnSpc>
                <a:spcPct val="150000"/>
              </a:lnSpc>
              <a:buFont typeface="Arial" panose="020B0604020202020204" pitchFamily="34" charset="0"/>
              <a:buChar char="•"/>
            </a:pPr>
            <a:r>
              <a:rPr lang="en-US" dirty="0">
                <a:solidFill>
                  <a:schemeClr val="bg1">
                    <a:lumMod val="75000"/>
                  </a:schemeClr>
                </a:solidFill>
              </a:rPr>
              <a:t>Wish-list – </a:t>
            </a:r>
            <a:r>
              <a:rPr lang="en-US" dirty="0">
                <a:solidFill>
                  <a:schemeClr val="bg1">
                    <a:lumMod val="75000"/>
                  </a:schemeClr>
                </a:solidFill>
                <a:sym typeface="Wingdings" pitchFamily="2" charset="2"/>
              </a:rPr>
              <a:t> o</a:t>
            </a:r>
            <a:r>
              <a:rPr lang="en-US" dirty="0">
                <a:solidFill>
                  <a:schemeClr val="bg1">
                    <a:lumMod val="75000"/>
                  </a:schemeClr>
                </a:solidFill>
              </a:rPr>
              <a:t>ther potential CP sub-topics (relevant to OBRS but not yet on-going)</a:t>
            </a:r>
          </a:p>
          <a:p>
            <a:pPr marL="800100" lvl="1" indent="-342900">
              <a:lnSpc>
                <a:spcPct val="150000"/>
              </a:lnSpc>
              <a:buFont typeface="Arial" panose="020B0604020202020204" pitchFamily="34" charset="0"/>
              <a:buChar char="•"/>
            </a:pPr>
            <a:r>
              <a:rPr lang="en-US" b="1" dirty="0">
                <a:sym typeface="Wingdings" pitchFamily="2" charset="2"/>
              </a:rPr>
              <a:t> </a:t>
            </a:r>
            <a:r>
              <a:rPr lang="en-US" b="1" dirty="0"/>
              <a:t>Specify the CP research sub-topics (and objectives) that define the program</a:t>
            </a:r>
          </a:p>
        </p:txBody>
      </p:sp>
    </p:spTree>
    <p:extLst>
      <p:ext uri="{BB962C8B-B14F-4D97-AF65-F5344CB8AC3E}">
        <p14:creationId xmlns:p14="http://schemas.microsoft.com/office/powerpoint/2010/main" val="294628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765972" y="246793"/>
            <a:ext cx="10519954" cy="5186035"/>
          </a:xfrm>
          <a:prstGeom prst="rect">
            <a:avLst/>
          </a:prstGeom>
          <a:noFill/>
        </p:spPr>
        <p:txBody>
          <a:bodyPr wrap="square" rtlCol="0">
            <a:spAutoFit/>
          </a:bodyPr>
          <a:lstStyle/>
          <a:p>
            <a:pPr lvl="1">
              <a:spcAft>
                <a:spcPts val="600"/>
              </a:spcAft>
            </a:pPr>
            <a:r>
              <a:rPr lang="en-US" sz="1600" b="1" dirty="0"/>
              <a:t>OBJECTIVES OF PROGRAM </a:t>
            </a:r>
            <a:r>
              <a:rPr lang="en-US" sz="1600" dirty="0"/>
              <a:t>(</a:t>
            </a:r>
            <a:r>
              <a:rPr lang="en-US" sz="1600" dirty="0" err="1"/>
              <a:t>w.r.t.</a:t>
            </a:r>
            <a:r>
              <a:rPr lang="en-US" sz="1600" dirty="0"/>
              <a:t> ECCC mandate)</a:t>
            </a:r>
          </a:p>
          <a:p>
            <a:pPr marL="800100" lvl="1" indent="-342900">
              <a:spcAft>
                <a:spcPts val="600"/>
              </a:spcAft>
              <a:buFont typeface="Arial" panose="020B0604020202020204" pitchFamily="34" charset="0"/>
              <a:buChar char="•"/>
            </a:pPr>
            <a:r>
              <a:rPr lang="en-US" sz="1600" dirty="0"/>
              <a:t>to improve MRD’s capacity to measure clouds/precipitation</a:t>
            </a:r>
          </a:p>
          <a:p>
            <a:pPr marL="800100" lvl="1" indent="-342900">
              <a:spcAft>
                <a:spcPts val="600"/>
              </a:spcAft>
              <a:buFont typeface="Arial" panose="020B0604020202020204" pitchFamily="34" charset="0"/>
              <a:buChar char="•"/>
            </a:pPr>
            <a:r>
              <a:rPr lang="en-US" sz="1600" dirty="0"/>
              <a:t>to improve ECCC’s capacity to evaluate NWP models (</a:t>
            </a:r>
            <a:r>
              <a:rPr lang="en-US" sz="1600" dirty="0" err="1"/>
              <a:t>w.r.t.</a:t>
            </a:r>
            <a:r>
              <a:rPr lang="en-US" sz="1600" dirty="0"/>
              <a:t> clouds, precipitation, HIW)</a:t>
            </a:r>
          </a:p>
          <a:p>
            <a:pPr marL="800100" lvl="1" indent="-342900">
              <a:spcAft>
                <a:spcPts val="600"/>
              </a:spcAft>
              <a:buFont typeface="Arial" panose="020B0604020202020204" pitchFamily="34" charset="0"/>
              <a:buChar char="•"/>
            </a:pPr>
            <a:r>
              <a:rPr lang="en-US" sz="1600" dirty="0"/>
              <a:t>other ?</a:t>
            </a:r>
          </a:p>
          <a:p>
            <a:pPr lvl="1">
              <a:spcAft>
                <a:spcPts val="600"/>
              </a:spcAft>
            </a:pPr>
            <a:endParaRPr lang="en-US" sz="1600" dirty="0"/>
          </a:p>
          <a:p>
            <a:pPr lvl="1">
              <a:spcAft>
                <a:spcPts val="600"/>
              </a:spcAft>
            </a:pPr>
            <a:r>
              <a:rPr lang="en-US" sz="1600" b="1" dirty="0"/>
              <a:t>CLIENTS</a:t>
            </a:r>
          </a:p>
          <a:p>
            <a:pPr marL="800100" lvl="1" indent="-342900">
              <a:spcAft>
                <a:spcPts val="600"/>
              </a:spcAft>
              <a:buFont typeface="Arial" panose="020B0604020202020204" pitchFamily="34" charset="0"/>
              <a:buChar char="•"/>
            </a:pPr>
            <a:r>
              <a:rPr lang="en-US" sz="1600" dirty="0"/>
              <a:t>RPN/CCMEP (more specific?)</a:t>
            </a:r>
          </a:p>
          <a:p>
            <a:pPr marL="800100" lvl="1" indent="-342900">
              <a:spcAft>
                <a:spcPts val="600"/>
              </a:spcAft>
              <a:buFont typeface="Arial" panose="020B0604020202020204" pitchFamily="34" charset="0"/>
              <a:buChar char="•"/>
            </a:pPr>
            <a:r>
              <a:rPr lang="en-US" sz="1600" dirty="0"/>
              <a:t>aviation industry (?)</a:t>
            </a:r>
          </a:p>
          <a:p>
            <a:pPr marL="800100" lvl="1" indent="-342900">
              <a:spcAft>
                <a:spcPts val="600"/>
              </a:spcAft>
              <a:buFont typeface="Arial" panose="020B0604020202020204" pitchFamily="34" charset="0"/>
              <a:buChar char="•"/>
            </a:pPr>
            <a:r>
              <a:rPr lang="en-US" sz="1600" dirty="0"/>
              <a:t>other ?</a:t>
            </a:r>
          </a:p>
          <a:p>
            <a:pPr lvl="1">
              <a:spcAft>
                <a:spcPts val="600"/>
              </a:spcAft>
            </a:pPr>
            <a:endParaRPr lang="en-US" sz="1600" dirty="0"/>
          </a:p>
          <a:p>
            <a:pPr lvl="1">
              <a:spcAft>
                <a:spcPts val="600"/>
              </a:spcAft>
            </a:pPr>
            <a:r>
              <a:rPr lang="en-US" sz="1600" b="1" dirty="0"/>
              <a:t>RESEARCH SUB-TOPICS</a:t>
            </a:r>
          </a:p>
          <a:p>
            <a:pPr marL="800100" lvl="1" indent="-342900">
              <a:spcAft>
                <a:spcPts val="600"/>
              </a:spcAft>
              <a:buFont typeface="Arial" panose="020B0604020202020204" pitchFamily="34" charset="0"/>
              <a:buChar char="•"/>
            </a:pPr>
            <a:r>
              <a:rPr lang="en-US" sz="1600" dirty="0"/>
              <a:t>fundamental understanding of cloud microphysical processes</a:t>
            </a:r>
          </a:p>
          <a:p>
            <a:pPr marL="800100" lvl="1" indent="-342900">
              <a:spcAft>
                <a:spcPts val="600"/>
              </a:spcAft>
              <a:buFont typeface="Arial" panose="020B0604020202020204" pitchFamily="34" charset="0"/>
              <a:buChar char="•"/>
            </a:pPr>
            <a:r>
              <a:rPr lang="en-US" sz="1600" dirty="0"/>
              <a:t>development/improvement of measurement techniques (e.g. probes)</a:t>
            </a:r>
          </a:p>
          <a:p>
            <a:pPr marL="800100" lvl="1" indent="-342900">
              <a:spcAft>
                <a:spcPts val="600"/>
              </a:spcAft>
              <a:buFont typeface="Arial" panose="020B0604020202020204" pitchFamily="34" charset="0"/>
              <a:buChar char="•"/>
            </a:pPr>
            <a:r>
              <a:rPr lang="en-US" sz="1600" dirty="0"/>
              <a:t>evaluation/verification of model clouds/precipitation based on remote sensing</a:t>
            </a:r>
          </a:p>
          <a:p>
            <a:pPr marL="800100" lvl="1" indent="-342900">
              <a:spcAft>
                <a:spcPts val="600"/>
              </a:spcAft>
              <a:buFont typeface="Arial" panose="020B0604020202020204" pitchFamily="34" charset="0"/>
              <a:buChar char="•"/>
            </a:pPr>
            <a:r>
              <a:rPr lang="en-US" sz="1600" dirty="0"/>
              <a:t>representation of clouds, precipitation, and HIW in NWP</a:t>
            </a:r>
          </a:p>
          <a:p>
            <a:pPr lvl="1">
              <a:spcAft>
                <a:spcPts val="600"/>
              </a:spcAft>
            </a:pPr>
            <a:r>
              <a:rPr lang="en-US" sz="1600" dirty="0"/>
              <a:t> </a:t>
            </a:r>
          </a:p>
        </p:txBody>
      </p:sp>
      <p:pic>
        <p:nvPicPr>
          <p:cNvPr id="3" name="Picture 2" descr="CCAB » Canadian Pacific Railway Limited">
            <a:extLst>
              <a:ext uri="{FF2B5EF4-FFF2-40B4-BE49-F238E27FC236}">
                <a16:creationId xmlns:a16="http://schemas.microsoft.com/office/drawing/2014/main" id="{27195980-528D-7D40-A277-EEC8FBF97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171" y="231814"/>
            <a:ext cx="1135544" cy="47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44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89245-C901-EF4C-9B1C-6FB12401674D}"/>
              </a:ext>
            </a:extLst>
          </p:cNvPr>
          <p:cNvSpPr txBox="1"/>
          <p:nvPr/>
        </p:nvSpPr>
        <p:spPr>
          <a:xfrm>
            <a:off x="1017764" y="335806"/>
            <a:ext cx="10519954" cy="3511859"/>
          </a:xfrm>
          <a:prstGeom prst="rect">
            <a:avLst/>
          </a:prstGeom>
          <a:noFill/>
        </p:spPr>
        <p:txBody>
          <a:bodyPr wrap="square" rtlCol="0">
            <a:spAutoFit/>
          </a:bodyPr>
          <a:lstStyle/>
          <a:p>
            <a:pPr algn="ctr">
              <a:lnSpc>
                <a:spcPct val="150000"/>
              </a:lnSpc>
            </a:pPr>
            <a:r>
              <a:rPr lang="en-US" sz="2400" b="1" dirty="0">
                <a:solidFill>
                  <a:schemeClr val="accent1"/>
                </a:solidFill>
              </a:rPr>
              <a:t>AGENDA</a:t>
            </a:r>
          </a:p>
          <a:p>
            <a:pPr algn="ctr">
              <a:lnSpc>
                <a:spcPct val="150000"/>
              </a:lnSpc>
            </a:pPr>
            <a:endParaRPr lang="en-US" dirty="0"/>
          </a:p>
          <a:p>
            <a:pPr marL="342900" indent="-342900">
              <a:lnSpc>
                <a:spcPct val="150000"/>
              </a:lnSpc>
              <a:buAutoNum type="arabicPeriod"/>
            </a:pPr>
            <a:r>
              <a:rPr lang="en-US" dirty="0"/>
              <a:t>Introductory comments</a:t>
            </a:r>
          </a:p>
          <a:p>
            <a:pPr marL="342900" indent="-342900">
              <a:lnSpc>
                <a:spcPct val="150000"/>
              </a:lnSpc>
              <a:buAutoNum type="arabicPeriod"/>
            </a:pPr>
            <a:r>
              <a:rPr lang="en-US" dirty="0"/>
              <a:t>Individual presentations – inventory of what are each of us doing (</a:t>
            </a:r>
            <a:r>
              <a:rPr lang="en-US" dirty="0" err="1"/>
              <a:t>w.r.t.</a:t>
            </a:r>
            <a:r>
              <a:rPr lang="en-US" dirty="0"/>
              <a:t> CP)</a:t>
            </a:r>
          </a:p>
          <a:p>
            <a:pPr marL="342900" indent="-342900">
              <a:lnSpc>
                <a:spcPct val="150000"/>
              </a:lnSpc>
              <a:buAutoNum type="arabicPeriod"/>
            </a:pPr>
            <a:r>
              <a:rPr lang="en-US" dirty="0"/>
              <a:t>Discussion</a:t>
            </a:r>
          </a:p>
          <a:p>
            <a:pPr marL="800100" lvl="1" indent="-342900">
              <a:lnSpc>
                <a:spcPct val="150000"/>
              </a:lnSpc>
              <a:buFont typeface="Arial" panose="020B0604020202020204" pitchFamily="34" charset="0"/>
              <a:buChar char="•"/>
            </a:pPr>
            <a:r>
              <a:rPr lang="en-US" dirty="0"/>
              <a:t>Identify common CP sub-topics (areas of overlapping individual research)</a:t>
            </a:r>
          </a:p>
          <a:p>
            <a:pPr marL="800100" lvl="1" indent="-342900">
              <a:lnSpc>
                <a:spcPct val="150000"/>
              </a:lnSpc>
              <a:buFont typeface="Arial" panose="020B0604020202020204" pitchFamily="34" charset="0"/>
              <a:buChar char="•"/>
            </a:pPr>
            <a:r>
              <a:rPr lang="en-US" dirty="0"/>
              <a:t>Wish-list – </a:t>
            </a:r>
            <a:r>
              <a:rPr lang="en-US" dirty="0">
                <a:sym typeface="Wingdings" pitchFamily="2" charset="2"/>
              </a:rPr>
              <a:t> o</a:t>
            </a:r>
            <a:r>
              <a:rPr lang="en-US" dirty="0"/>
              <a:t>ther potential CP sub-topics (relevant to OBRS but not yet on-going)</a:t>
            </a:r>
          </a:p>
          <a:p>
            <a:pPr marL="800100" lvl="1" indent="-342900">
              <a:lnSpc>
                <a:spcPct val="150000"/>
              </a:lnSpc>
              <a:buFont typeface="Arial" panose="020B0604020202020204" pitchFamily="34" charset="0"/>
              <a:buChar char="•"/>
            </a:pPr>
            <a:r>
              <a:rPr lang="en-US" dirty="0">
                <a:sym typeface="Wingdings" pitchFamily="2" charset="2"/>
              </a:rPr>
              <a:t> </a:t>
            </a:r>
            <a:r>
              <a:rPr lang="en-US" dirty="0"/>
              <a:t>Specify the CP research sub-topics (and objectives) that define the program</a:t>
            </a:r>
          </a:p>
        </p:txBody>
      </p:sp>
    </p:spTree>
    <p:extLst>
      <p:ext uri="{BB962C8B-B14F-4D97-AF65-F5344CB8AC3E}">
        <p14:creationId xmlns:p14="http://schemas.microsoft.com/office/powerpoint/2010/main" val="361979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66F0CE-FE9A-1840-8232-181067382595}"/>
              </a:ext>
            </a:extLst>
          </p:cNvPr>
          <p:cNvPicPr>
            <a:picLocks noChangeAspect="1"/>
          </p:cNvPicPr>
          <p:nvPr/>
        </p:nvPicPr>
        <p:blipFill>
          <a:blip r:embed="rId2"/>
          <a:stretch>
            <a:fillRect/>
          </a:stretch>
        </p:blipFill>
        <p:spPr>
          <a:xfrm>
            <a:off x="5366830" y="2060711"/>
            <a:ext cx="4182948" cy="4311259"/>
          </a:xfrm>
          <a:prstGeom prst="rect">
            <a:avLst/>
          </a:prstGeom>
        </p:spPr>
      </p:pic>
      <p:pic>
        <p:nvPicPr>
          <p:cNvPr id="1026" name="Picture 2" descr="CCAB » Canadian Pacific Railway Limited">
            <a:extLst>
              <a:ext uri="{FF2B5EF4-FFF2-40B4-BE49-F238E27FC236}">
                <a16:creationId xmlns:a16="http://schemas.microsoft.com/office/drawing/2014/main" id="{AD59D881-E6A1-C843-A19E-B0F30D471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171" y="231814"/>
            <a:ext cx="1135544" cy="47916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C834348-B317-A642-9F1B-EA9BDEEB7CC6}"/>
              </a:ext>
            </a:extLst>
          </p:cNvPr>
          <p:cNvSpPr txBox="1"/>
          <p:nvPr/>
        </p:nvSpPr>
        <p:spPr>
          <a:xfrm>
            <a:off x="426261" y="185629"/>
            <a:ext cx="7659084" cy="1200329"/>
          </a:xfrm>
          <a:prstGeom prst="rect">
            <a:avLst/>
          </a:prstGeom>
          <a:noFill/>
        </p:spPr>
        <p:txBody>
          <a:bodyPr wrap="none" rtlCol="0">
            <a:spAutoFit/>
          </a:bodyPr>
          <a:lstStyle/>
          <a:p>
            <a:r>
              <a:rPr lang="en-US" sz="2400" b="1" i="1" dirty="0"/>
              <a:t>Cloud Physics </a:t>
            </a:r>
            <a:r>
              <a:rPr lang="en-US" sz="2400" b="1" dirty="0"/>
              <a:t>– What does this include?  </a:t>
            </a:r>
            <a:r>
              <a:rPr lang="en-US" sz="2400" dirty="0"/>
              <a:t>(relevant to OBRS)</a:t>
            </a:r>
            <a:endParaRPr lang="en-US" sz="2400" b="1" dirty="0"/>
          </a:p>
          <a:p>
            <a:endParaRPr lang="en-US" sz="2400" dirty="0"/>
          </a:p>
          <a:p>
            <a:pPr marL="342900" indent="-342900">
              <a:buFont typeface="Arial" panose="020B0604020202020204" pitchFamily="34" charset="0"/>
              <a:buChar char="•"/>
            </a:pPr>
            <a:r>
              <a:rPr lang="en-US" sz="2400" dirty="0"/>
              <a:t>cloud (and precipitation) microphysics</a:t>
            </a:r>
          </a:p>
        </p:txBody>
      </p:sp>
    </p:spTree>
    <p:extLst>
      <p:ext uri="{BB962C8B-B14F-4D97-AF65-F5344CB8AC3E}">
        <p14:creationId xmlns:p14="http://schemas.microsoft.com/office/powerpoint/2010/main" val="2045002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66F0CE-FE9A-1840-8232-181067382595}"/>
              </a:ext>
            </a:extLst>
          </p:cNvPr>
          <p:cNvPicPr>
            <a:picLocks noChangeAspect="1"/>
          </p:cNvPicPr>
          <p:nvPr/>
        </p:nvPicPr>
        <p:blipFill>
          <a:blip r:embed="rId2"/>
          <a:stretch>
            <a:fillRect/>
          </a:stretch>
        </p:blipFill>
        <p:spPr>
          <a:xfrm>
            <a:off x="5366830" y="2060711"/>
            <a:ext cx="4182948" cy="4311259"/>
          </a:xfrm>
          <a:prstGeom prst="rect">
            <a:avLst/>
          </a:prstGeom>
        </p:spPr>
      </p:pic>
      <p:cxnSp>
        <p:nvCxnSpPr>
          <p:cNvPr id="19" name="Straight Arrow Connector 18"/>
          <p:cNvCxnSpPr/>
          <p:nvPr/>
        </p:nvCxnSpPr>
        <p:spPr>
          <a:xfrm flipV="1">
            <a:off x="8231151" y="3223598"/>
            <a:ext cx="263078" cy="90060"/>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383551" y="3466058"/>
            <a:ext cx="263078" cy="56775"/>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646629" y="4002855"/>
            <a:ext cx="263078" cy="130405"/>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8231151" y="4220457"/>
            <a:ext cx="131539" cy="145464"/>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7822289" y="3655104"/>
            <a:ext cx="238344" cy="63963"/>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7568031" y="3513615"/>
            <a:ext cx="295738" cy="65396"/>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956394" y="2801653"/>
            <a:ext cx="263078" cy="232665"/>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7103985" y="3089950"/>
            <a:ext cx="472532" cy="100400"/>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664994" y="1084417"/>
            <a:ext cx="4150585" cy="5455469"/>
            <a:chOff x="4684940" y="898787"/>
            <a:chExt cx="4150585" cy="5455469"/>
          </a:xfrm>
        </p:grpSpPr>
        <p:grpSp>
          <p:nvGrpSpPr>
            <p:cNvPr id="7" name="Group 6"/>
            <p:cNvGrpSpPr/>
            <p:nvPr/>
          </p:nvGrpSpPr>
          <p:grpSpPr>
            <a:xfrm>
              <a:off x="4847803" y="898787"/>
              <a:ext cx="2469284" cy="5455469"/>
              <a:chOff x="4847803" y="898787"/>
              <a:chExt cx="2469284" cy="5455469"/>
            </a:xfrm>
          </p:grpSpPr>
          <p:sp>
            <p:nvSpPr>
              <p:cNvPr id="2" name="Down Arrow 1"/>
              <p:cNvSpPr/>
              <p:nvPr/>
            </p:nvSpPr>
            <p:spPr>
              <a:xfrm rot="19474667">
                <a:off x="7168459" y="3406721"/>
                <a:ext cx="148628" cy="2947535"/>
              </a:xfrm>
              <a:prstGeom prst="downArrow">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p:cNvSpPr/>
              <p:nvPr/>
            </p:nvSpPr>
            <p:spPr>
              <a:xfrm rot="19538348">
                <a:off x="4847803" y="898787"/>
                <a:ext cx="466927" cy="1390624"/>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rapezoid 4"/>
              <p:cNvSpPr/>
              <p:nvPr/>
            </p:nvSpPr>
            <p:spPr>
              <a:xfrm rot="8753342">
                <a:off x="5746647" y="2065511"/>
                <a:ext cx="297212" cy="1768493"/>
              </a:xfrm>
              <a:prstGeom prst="trapezoid">
                <a:avLst>
                  <a:gd name="adj" fmla="val 38549"/>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rot="2569110">
                <a:off x="5503410" y="2155489"/>
                <a:ext cx="522266" cy="17279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Down Arrow 10"/>
              <p:cNvSpPr/>
              <p:nvPr/>
            </p:nvSpPr>
            <p:spPr>
              <a:xfrm rot="13484241">
                <a:off x="6384241" y="1119142"/>
                <a:ext cx="265250" cy="1649257"/>
              </a:xfrm>
              <a:prstGeom prst="downArrow">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p:cNvGrpSpPr/>
            <p:nvPr/>
          </p:nvGrpSpPr>
          <p:grpSpPr>
            <a:xfrm>
              <a:off x="4684940" y="4514659"/>
              <a:ext cx="4150585" cy="1662686"/>
              <a:chOff x="3952020" y="3891911"/>
              <a:chExt cx="4150585" cy="1662686"/>
            </a:xfrm>
          </p:grpSpPr>
          <p:sp>
            <p:nvSpPr>
              <p:cNvPr id="14" name="Rectangle 13"/>
              <p:cNvSpPr/>
              <p:nvPr/>
            </p:nvSpPr>
            <p:spPr>
              <a:xfrm rot="19263826">
                <a:off x="4445569" y="5135399"/>
                <a:ext cx="559734" cy="209711"/>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Down Arrow 11"/>
              <p:cNvSpPr/>
              <p:nvPr/>
            </p:nvSpPr>
            <p:spPr>
              <a:xfrm rot="19209807">
                <a:off x="4996864" y="4844542"/>
                <a:ext cx="320909" cy="710055"/>
              </a:xfrm>
              <a:prstGeom prst="downArrow">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ight Arrow 15"/>
              <p:cNvSpPr/>
              <p:nvPr/>
            </p:nvSpPr>
            <p:spPr>
              <a:xfrm rot="19252210">
                <a:off x="3952020" y="3891911"/>
                <a:ext cx="4150585" cy="195395"/>
              </a:xfrm>
              <a:prstGeom prst="rightArrow">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 name="TextBox 17"/>
            <p:cNvSpPr txBox="1"/>
            <p:nvPr/>
          </p:nvSpPr>
          <p:spPr>
            <a:xfrm>
              <a:off x="5444001" y="1298282"/>
              <a:ext cx="1129092" cy="276999"/>
            </a:xfrm>
            <a:prstGeom prst="rect">
              <a:avLst/>
            </a:prstGeom>
            <a:noFill/>
          </p:spPr>
          <p:txBody>
            <a:bodyPr wrap="none" rtlCol="0">
              <a:spAutoFit/>
            </a:bodyPr>
            <a:lstStyle/>
            <a:p>
              <a:r>
                <a:rPr lang="en-US" sz="1200" dirty="0">
                  <a:solidFill>
                    <a:schemeClr val="accent4">
                      <a:alpha val="50000"/>
                    </a:schemeClr>
                  </a:solidFill>
                </a:rPr>
                <a:t>Solar radiation </a:t>
              </a:r>
              <a:endParaRPr lang="en-CA" sz="1200" dirty="0">
                <a:solidFill>
                  <a:schemeClr val="accent4">
                    <a:alpha val="50000"/>
                  </a:schemeClr>
                </a:solidFill>
              </a:endParaRPr>
            </a:p>
          </p:txBody>
        </p:sp>
        <p:sp>
          <p:nvSpPr>
            <p:cNvPr id="28" name="TextBox 27"/>
            <p:cNvSpPr txBox="1"/>
            <p:nvPr/>
          </p:nvSpPr>
          <p:spPr>
            <a:xfrm>
              <a:off x="7546214" y="2905610"/>
              <a:ext cx="1275286" cy="276999"/>
            </a:xfrm>
            <a:prstGeom prst="rect">
              <a:avLst/>
            </a:prstGeom>
            <a:noFill/>
          </p:spPr>
          <p:txBody>
            <a:bodyPr wrap="none" rtlCol="0">
              <a:spAutoFit/>
            </a:bodyPr>
            <a:lstStyle/>
            <a:p>
              <a:r>
                <a:rPr lang="en-US" sz="1200" dirty="0">
                  <a:solidFill>
                    <a:srgbClr val="FF0000">
                      <a:alpha val="50000"/>
                    </a:srgbClr>
                  </a:solidFill>
                </a:rPr>
                <a:t>Infrared radiation</a:t>
              </a:r>
              <a:endParaRPr lang="en-CA" sz="1200" dirty="0">
                <a:solidFill>
                  <a:srgbClr val="FF0000">
                    <a:alpha val="50000"/>
                  </a:srgbClr>
                </a:solidFill>
              </a:endParaRPr>
            </a:p>
          </p:txBody>
        </p:sp>
      </p:grpSp>
      <p:pic>
        <p:nvPicPr>
          <p:cNvPr id="1026" name="Picture 2" descr="CCAB » Canadian Pacific Railway Limited">
            <a:extLst>
              <a:ext uri="{FF2B5EF4-FFF2-40B4-BE49-F238E27FC236}">
                <a16:creationId xmlns:a16="http://schemas.microsoft.com/office/drawing/2014/main" id="{AD59D881-E6A1-C843-A19E-B0F30D471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171" y="231814"/>
            <a:ext cx="1135544" cy="47916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C834348-B317-A642-9F1B-EA9BDEEB7CC6}"/>
              </a:ext>
            </a:extLst>
          </p:cNvPr>
          <p:cNvSpPr txBox="1"/>
          <p:nvPr/>
        </p:nvSpPr>
        <p:spPr>
          <a:xfrm>
            <a:off x="426261" y="185629"/>
            <a:ext cx="7659084" cy="1569660"/>
          </a:xfrm>
          <a:prstGeom prst="rect">
            <a:avLst/>
          </a:prstGeom>
          <a:noFill/>
        </p:spPr>
        <p:txBody>
          <a:bodyPr wrap="none" rtlCol="0">
            <a:spAutoFit/>
          </a:bodyPr>
          <a:lstStyle/>
          <a:p>
            <a:r>
              <a:rPr lang="en-US" sz="2400" b="1" i="1" dirty="0"/>
              <a:t>Cloud Physics </a:t>
            </a:r>
            <a:r>
              <a:rPr lang="en-US" sz="2400" b="1" dirty="0"/>
              <a:t>– What does this include?  </a:t>
            </a:r>
            <a:r>
              <a:rPr lang="en-US" sz="2400" dirty="0"/>
              <a:t>(relevant to OBRS)</a:t>
            </a:r>
            <a:endParaRPr lang="en-US" sz="2400" b="1" dirty="0"/>
          </a:p>
          <a:p>
            <a:endParaRPr lang="en-US" sz="2400" dirty="0"/>
          </a:p>
          <a:p>
            <a:pPr marL="342900" indent="-342900">
              <a:buFont typeface="Arial" panose="020B0604020202020204" pitchFamily="34" charset="0"/>
              <a:buChar char="•"/>
            </a:pPr>
            <a:r>
              <a:rPr lang="en-US" sz="2400" dirty="0"/>
              <a:t>cloud (and precipitation) microphysics</a:t>
            </a:r>
          </a:p>
          <a:p>
            <a:pPr marL="342900" indent="-342900">
              <a:buFont typeface="Arial" panose="020B0604020202020204" pitchFamily="34" charset="0"/>
              <a:buChar char="•"/>
            </a:pPr>
            <a:r>
              <a:rPr lang="en-US" sz="2400" dirty="0"/>
              <a:t>atmospheric radiative transfer</a:t>
            </a:r>
          </a:p>
        </p:txBody>
      </p:sp>
    </p:spTree>
    <p:extLst>
      <p:ext uri="{BB962C8B-B14F-4D97-AF65-F5344CB8AC3E}">
        <p14:creationId xmlns:p14="http://schemas.microsoft.com/office/powerpoint/2010/main" val="2514218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66F0CE-FE9A-1840-8232-181067382595}"/>
              </a:ext>
            </a:extLst>
          </p:cNvPr>
          <p:cNvPicPr>
            <a:picLocks noChangeAspect="1"/>
          </p:cNvPicPr>
          <p:nvPr/>
        </p:nvPicPr>
        <p:blipFill>
          <a:blip r:embed="rId2"/>
          <a:stretch>
            <a:fillRect/>
          </a:stretch>
        </p:blipFill>
        <p:spPr>
          <a:xfrm>
            <a:off x="5366830" y="2060711"/>
            <a:ext cx="4182948" cy="4311259"/>
          </a:xfrm>
          <a:prstGeom prst="rect">
            <a:avLst/>
          </a:prstGeom>
        </p:spPr>
      </p:pic>
      <p:cxnSp>
        <p:nvCxnSpPr>
          <p:cNvPr id="19" name="Straight Arrow Connector 18"/>
          <p:cNvCxnSpPr/>
          <p:nvPr/>
        </p:nvCxnSpPr>
        <p:spPr>
          <a:xfrm flipV="1">
            <a:off x="8231151" y="3223598"/>
            <a:ext cx="263078" cy="90060"/>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383551" y="3466058"/>
            <a:ext cx="263078" cy="56775"/>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646629" y="4002855"/>
            <a:ext cx="263078" cy="130405"/>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8231151" y="4220457"/>
            <a:ext cx="131539" cy="145464"/>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7822289" y="3655104"/>
            <a:ext cx="238344" cy="63963"/>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7568031" y="3513615"/>
            <a:ext cx="295738" cy="65396"/>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956394" y="2801653"/>
            <a:ext cx="263078" cy="232665"/>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7103985" y="3089950"/>
            <a:ext cx="472532" cy="100400"/>
          </a:xfrm>
          <a:prstGeom prst="straightConnector1">
            <a:avLst/>
          </a:prstGeom>
          <a:ln w="25400">
            <a:solidFill>
              <a:schemeClr val="accent4">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664994" y="1084417"/>
            <a:ext cx="4150585" cy="5455469"/>
            <a:chOff x="4684940" y="898787"/>
            <a:chExt cx="4150585" cy="5455469"/>
          </a:xfrm>
        </p:grpSpPr>
        <p:grpSp>
          <p:nvGrpSpPr>
            <p:cNvPr id="7" name="Group 6"/>
            <p:cNvGrpSpPr/>
            <p:nvPr/>
          </p:nvGrpSpPr>
          <p:grpSpPr>
            <a:xfrm>
              <a:off x="4847803" y="898787"/>
              <a:ext cx="2469284" cy="5455469"/>
              <a:chOff x="4847803" y="898787"/>
              <a:chExt cx="2469284" cy="5455469"/>
            </a:xfrm>
          </p:grpSpPr>
          <p:sp>
            <p:nvSpPr>
              <p:cNvPr id="2" name="Down Arrow 1"/>
              <p:cNvSpPr/>
              <p:nvPr/>
            </p:nvSpPr>
            <p:spPr>
              <a:xfrm rot="19474667">
                <a:off x="7168459" y="3406721"/>
                <a:ext cx="148628" cy="2947535"/>
              </a:xfrm>
              <a:prstGeom prst="downArrow">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p:cNvSpPr/>
              <p:nvPr/>
            </p:nvSpPr>
            <p:spPr>
              <a:xfrm rot="19538348">
                <a:off x="4847803" y="898787"/>
                <a:ext cx="466927" cy="1390624"/>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rapezoid 4"/>
              <p:cNvSpPr/>
              <p:nvPr/>
            </p:nvSpPr>
            <p:spPr>
              <a:xfrm rot="8753342">
                <a:off x="5746647" y="2065511"/>
                <a:ext cx="297212" cy="1768493"/>
              </a:xfrm>
              <a:prstGeom prst="trapezoid">
                <a:avLst>
                  <a:gd name="adj" fmla="val 38549"/>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rot="2569110">
                <a:off x="5503410" y="2155489"/>
                <a:ext cx="522266" cy="17279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Down Arrow 10"/>
              <p:cNvSpPr/>
              <p:nvPr/>
            </p:nvSpPr>
            <p:spPr>
              <a:xfrm rot="13484241">
                <a:off x="6384241" y="1119142"/>
                <a:ext cx="265250" cy="1649257"/>
              </a:xfrm>
              <a:prstGeom prst="downArrow">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p:cNvGrpSpPr/>
            <p:nvPr/>
          </p:nvGrpSpPr>
          <p:grpSpPr>
            <a:xfrm>
              <a:off x="4684940" y="4514659"/>
              <a:ext cx="4150585" cy="1662686"/>
              <a:chOff x="3952020" y="3891911"/>
              <a:chExt cx="4150585" cy="1662686"/>
            </a:xfrm>
          </p:grpSpPr>
          <p:sp>
            <p:nvSpPr>
              <p:cNvPr id="14" name="Rectangle 13"/>
              <p:cNvSpPr/>
              <p:nvPr/>
            </p:nvSpPr>
            <p:spPr>
              <a:xfrm rot="19263826">
                <a:off x="4445569" y="5135399"/>
                <a:ext cx="559734" cy="209711"/>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Down Arrow 11"/>
              <p:cNvSpPr/>
              <p:nvPr/>
            </p:nvSpPr>
            <p:spPr>
              <a:xfrm rot="19209807">
                <a:off x="4996864" y="4844542"/>
                <a:ext cx="320909" cy="710055"/>
              </a:xfrm>
              <a:prstGeom prst="downArrow">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ight Arrow 15"/>
              <p:cNvSpPr/>
              <p:nvPr/>
            </p:nvSpPr>
            <p:spPr>
              <a:xfrm rot="19252210">
                <a:off x="3952020" y="3891911"/>
                <a:ext cx="4150585" cy="195395"/>
              </a:xfrm>
              <a:prstGeom prst="rightArrow">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 name="TextBox 17"/>
            <p:cNvSpPr txBox="1"/>
            <p:nvPr/>
          </p:nvSpPr>
          <p:spPr>
            <a:xfrm>
              <a:off x="5444001" y="1298282"/>
              <a:ext cx="1129092" cy="276999"/>
            </a:xfrm>
            <a:prstGeom prst="rect">
              <a:avLst/>
            </a:prstGeom>
            <a:noFill/>
          </p:spPr>
          <p:txBody>
            <a:bodyPr wrap="none" rtlCol="0">
              <a:spAutoFit/>
            </a:bodyPr>
            <a:lstStyle/>
            <a:p>
              <a:r>
                <a:rPr lang="en-US" sz="1200" dirty="0">
                  <a:solidFill>
                    <a:schemeClr val="accent4">
                      <a:alpha val="50000"/>
                    </a:schemeClr>
                  </a:solidFill>
                </a:rPr>
                <a:t>Solar radiation </a:t>
              </a:r>
              <a:endParaRPr lang="en-CA" sz="1200" dirty="0">
                <a:solidFill>
                  <a:schemeClr val="accent4">
                    <a:alpha val="50000"/>
                  </a:schemeClr>
                </a:solidFill>
              </a:endParaRPr>
            </a:p>
          </p:txBody>
        </p:sp>
        <p:sp>
          <p:nvSpPr>
            <p:cNvPr id="28" name="TextBox 27"/>
            <p:cNvSpPr txBox="1"/>
            <p:nvPr/>
          </p:nvSpPr>
          <p:spPr>
            <a:xfrm>
              <a:off x="7546214" y="2905610"/>
              <a:ext cx="1275286" cy="276999"/>
            </a:xfrm>
            <a:prstGeom prst="rect">
              <a:avLst/>
            </a:prstGeom>
            <a:noFill/>
          </p:spPr>
          <p:txBody>
            <a:bodyPr wrap="none" rtlCol="0">
              <a:spAutoFit/>
            </a:bodyPr>
            <a:lstStyle/>
            <a:p>
              <a:r>
                <a:rPr lang="en-US" sz="1200" dirty="0">
                  <a:solidFill>
                    <a:srgbClr val="FF0000">
                      <a:alpha val="50000"/>
                    </a:srgbClr>
                  </a:solidFill>
                </a:rPr>
                <a:t>Infrared radiation</a:t>
              </a:r>
              <a:endParaRPr lang="en-CA" sz="1200" dirty="0">
                <a:solidFill>
                  <a:srgbClr val="FF0000">
                    <a:alpha val="50000"/>
                  </a:srgbClr>
                </a:solidFill>
              </a:endParaRPr>
            </a:p>
          </p:txBody>
        </p:sp>
      </p:grpSp>
      <p:pic>
        <p:nvPicPr>
          <p:cNvPr id="1026" name="Picture 2" descr="CCAB » Canadian Pacific Railway Limited">
            <a:extLst>
              <a:ext uri="{FF2B5EF4-FFF2-40B4-BE49-F238E27FC236}">
                <a16:creationId xmlns:a16="http://schemas.microsoft.com/office/drawing/2014/main" id="{AD59D881-E6A1-C843-A19E-B0F30D471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171" y="231814"/>
            <a:ext cx="1135544" cy="47916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C834348-B317-A642-9F1B-EA9BDEEB7CC6}"/>
              </a:ext>
            </a:extLst>
          </p:cNvPr>
          <p:cNvSpPr txBox="1"/>
          <p:nvPr/>
        </p:nvSpPr>
        <p:spPr>
          <a:xfrm>
            <a:off x="426261" y="185629"/>
            <a:ext cx="7659084" cy="3046988"/>
          </a:xfrm>
          <a:prstGeom prst="rect">
            <a:avLst/>
          </a:prstGeom>
          <a:noFill/>
        </p:spPr>
        <p:txBody>
          <a:bodyPr wrap="none" rtlCol="0">
            <a:spAutoFit/>
          </a:bodyPr>
          <a:lstStyle/>
          <a:p>
            <a:r>
              <a:rPr lang="en-US" sz="2400" b="1" i="1" dirty="0"/>
              <a:t>Cloud Physics </a:t>
            </a:r>
            <a:r>
              <a:rPr lang="en-US" sz="2400" b="1" dirty="0"/>
              <a:t>– What does this include?  </a:t>
            </a:r>
            <a:r>
              <a:rPr lang="en-US" sz="2400" dirty="0"/>
              <a:t>(relevant to OBRS)</a:t>
            </a:r>
            <a:endParaRPr lang="en-US" sz="2400" b="1" dirty="0"/>
          </a:p>
          <a:p>
            <a:endParaRPr lang="en-US" sz="2400" dirty="0"/>
          </a:p>
          <a:p>
            <a:pPr marL="342900" indent="-342900">
              <a:buFont typeface="Arial" panose="020B0604020202020204" pitchFamily="34" charset="0"/>
              <a:buChar char="•"/>
            </a:pPr>
            <a:r>
              <a:rPr lang="en-US" sz="2400" dirty="0"/>
              <a:t>cloud (and precipitation) microphysics</a:t>
            </a:r>
          </a:p>
          <a:p>
            <a:pPr marL="342900" indent="-342900">
              <a:buFont typeface="Arial" panose="020B0604020202020204" pitchFamily="34" charset="0"/>
              <a:buChar char="•"/>
            </a:pPr>
            <a:r>
              <a:rPr lang="en-US" sz="2400" dirty="0"/>
              <a:t>atmospheric radiative transfer</a:t>
            </a:r>
          </a:p>
          <a:p>
            <a:r>
              <a:rPr lang="en-US" sz="2400" dirty="0"/>
              <a:t>Also:</a:t>
            </a:r>
          </a:p>
          <a:p>
            <a:pPr marL="342900" indent="-342900">
              <a:buFont typeface="Arial" panose="020B0604020202020204" pitchFamily="34" charset="0"/>
              <a:buChar char="•"/>
            </a:pPr>
            <a:r>
              <a:rPr lang="en-US" sz="2400" dirty="0">
                <a:solidFill>
                  <a:schemeClr val="accent1"/>
                </a:solidFill>
              </a:rPr>
              <a:t>remote sensing / in situ measurements</a:t>
            </a:r>
          </a:p>
          <a:p>
            <a:pPr marL="342900" indent="-342900">
              <a:buFont typeface="Arial" panose="020B0604020202020204" pitchFamily="34" charset="0"/>
              <a:buChar char="•"/>
            </a:pPr>
            <a:r>
              <a:rPr lang="en-US" sz="2400" dirty="0">
                <a:solidFill>
                  <a:schemeClr val="accent1"/>
                </a:solidFill>
              </a:rPr>
              <a:t>representation in models</a:t>
            </a:r>
          </a:p>
          <a:p>
            <a:r>
              <a:rPr lang="en-US" dirty="0">
                <a:solidFill>
                  <a:schemeClr val="accent1"/>
                </a:solidFill>
              </a:rPr>
              <a:t>(as related to the CP research program)</a:t>
            </a:r>
            <a:r>
              <a:rPr lang="en-US" sz="2400" dirty="0"/>
              <a:t> </a:t>
            </a:r>
          </a:p>
        </p:txBody>
      </p:sp>
    </p:spTree>
    <p:extLst>
      <p:ext uri="{BB962C8B-B14F-4D97-AF65-F5344CB8AC3E}">
        <p14:creationId xmlns:p14="http://schemas.microsoft.com/office/powerpoint/2010/main" val="282346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8D5CAE-64FC-CB42-B55A-9F6B78B31CF9}"/>
              </a:ext>
            </a:extLst>
          </p:cNvPr>
          <p:cNvSpPr txBox="1"/>
          <p:nvPr/>
        </p:nvSpPr>
        <p:spPr>
          <a:xfrm>
            <a:off x="871469" y="2609231"/>
            <a:ext cx="1763816" cy="369332"/>
          </a:xfrm>
          <a:prstGeom prst="rect">
            <a:avLst/>
          </a:prstGeom>
          <a:noFill/>
          <a:ln>
            <a:solidFill>
              <a:schemeClr val="tx1"/>
            </a:solidFill>
          </a:ln>
        </p:spPr>
        <p:txBody>
          <a:bodyPr wrap="none" rtlCol="0">
            <a:spAutoFit/>
          </a:bodyPr>
          <a:lstStyle/>
          <a:p>
            <a:r>
              <a:rPr lang="en-US" b="1" dirty="0"/>
              <a:t>Aircraft program</a:t>
            </a:r>
          </a:p>
        </p:txBody>
      </p:sp>
      <p:sp>
        <p:nvSpPr>
          <p:cNvPr id="4" name="TextBox 3">
            <a:extLst>
              <a:ext uri="{FF2B5EF4-FFF2-40B4-BE49-F238E27FC236}">
                <a16:creationId xmlns:a16="http://schemas.microsoft.com/office/drawing/2014/main" id="{A51AC3C6-39CC-B145-B0E1-2A30AA515B43}"/>
              </a:ext>
            </a:extLst>
          </p:cNvPr>
          <p:cNvSpPr txBox="1"/>
          <p:nvPr/>
        </p:nvSpPr>
        <p:spPr>
          <a:xfrm>
            <a:off x="3653857" y="2641544"/>
            <a:ext cx="1613070" cy="369332"/>
          </a:xfrm>
          <a:prstGeom prst="rect">
            <a:avLst/>
          </a:prstGeom>
          <a:noFill/>
          <a:ln>
            <a:solidFill>
              <a:schemeClr val="tx1"/>
            </a:solidFill>
          </a:ln>
        </p:spPr>
        <p:txBody>
          <a:bodyPr wrap="none" rtlCol="0">
            <a:spAutoFit/>
          </a:bodyPr>
          <a:lstStyle/>
          <a:p>
            <a:r>
              <a:rPr lang="en-US" b="1" dirty="0"/>
              <a:t>Radar program</a:t>
            </a:r>
          </a:p>
        </p:txBody>
      </p:sp>
      <p:sp>
        <p:nvSpPr>
          <p:cNvPr id="5" name="TextBox 4">
            <a:extLst>
              <a:ext uri="{FF2B5EF4-FFF2-40B4-BE49-F238E27FC236}">
                <a16:creationId xmlns:a16="http://schemas.microsoft.com/office/drawing/2014/main" id="{97060871-50D4-E149-85D7-0C347D626653}"/>
              </a:ext>
            </a:extLst>
          </p:cNvPr>
          <p:cNvSpPr txBox="1"/>
          <p:nvPr/>
        </p:nvSpPr>
        <p:spPr>
          <a:xfrm>
            <a:off x="9423284" y="2628482"/>
            <a:ext cx="2684133" cy="369332"/>
          </a:xfrm>
          <a:prstGeom prst="rect">
            <a:avLst/>
          </a:prstGeom>
          <a:noFill/>
          <a:ln>
            <a:solidFill>
              <a:schemeClr val="tx1"/>
            </a:solidFill>
          </a:ln>
        </p:spPr>
        <p:txBody>
          <a:bodyPr wrap="none" rtlCol="0">
            <a:spAutoFit/>
          </a:bodyPr>
          <a:lstStyle/>
          <a:p>
            <a:r>
              <a:rPr lang="en-US" b="1" dirty="0"/>
              <a:t>Nowcasting/HIW program</a:t>
            </a:r>
          </a:p>
        </p:txBody>
      </p:sp>
      <p:sp>
        <p:nvSpPr>
          <p:cNvPr id="6" name="TextBox 5">
            <a:extLst>
              <a:ext uri="{FF2B5EF4-FFF2-40B4-BE49-F238E27FC236}">
                <a16:creationId xmlns:a16="http://schemas.microsoft.com/office/drawing/2014/main" id="{8AF9268C-F4F3-AB4B-93AC-4D083EDA2002}"/>
              </a:ext>
            </a:extLst>
          </p:cNvPr>
          <p:cNvSpPr txBox="1"/>
          <p:nvPr/>
        </p:nvSpPr>
        <p:spPr>
          <a:xfrm>
            <a:off x="6301263" y="2632835"/>
            <a:ext cx="2336794" cy="369332"/>
          </a:xfrm>
          <a:prstGeom prst="rect">
            <a:avLst/>
          </a:prstGeom>
          <a:noFill/>
          <a:ln>
            <a:solidFill>
              <a:schemeClr val="tx1"/>
            </a:solidFill>
          </a:ln>
        </p:spPr>
        <p:txBody>
          <a:bodyPr wrap="none" rtlCol="0">
            <a:spAutoFit/>
          </a:bodyPr>
          <a:lstStyle/>
          <a:p>
            <a:r>
              <a:rPr lang="en-US" b="1" dirty="0"/>
              <a:t>Cloud Physics program</a:t>
            </a:r>
          </a:p>
        </p:txBody>
      </p:sp>
      <p:sp>
        <p:nvSpPr>
          <p:cNvPr id="10" name="TextBox 9">
            <a:extLst>
              <a:ext uri="{FF2B5EF4-FFF2-40B4-BE49-F238E27FC236}">
                <a16:creationId xmlns:a16="http://schemas.microsoft.com/office/drawing/2014/main" id="{27D6E634-23FB-B04B-8EFD-51BD923FA2F8}"/>
              </a:ext>
            </a:extLst>
          </p:cNvPr>
          <p:cNvSpPr txBox="1"/>
          <p:nvPr/>
        </p:nvSpPr>
        <p:spPr>
          <a:xfrm>
            <a:off x="3726211" y="3840968"/>
            <a:ext cx="6260240" cy="923330"/>
          </a:xfrm>
          <a:prstGeom prst="rect">
            <a:avLst/>
          </a:prstGeom>
          <a:noFill/>
        </p:spPr>
        <p:txBody>
          <a:bodyPr wrap="none" rtlCol="0">
            <a:spAutoFit/>
          </a:bodyPr>
          <a:lstStyle/>
          <a:p>
            <a:r>
              <a:rPr lang="en-US" u="sng" dirty="0"/>
              <a:t>Deliverables</a:t>
            </a:r>
            <a:r>
              <a:rPr lang="en-US" dirty="0"/>
              <a:t>:</a:t>
            </a:r>
          </a:p>
          <a:p>
            <a:pPr marL="342900" indent="-342900">
              <a:buAutoNum type="arabicPeriod"/>
            </a:pPr>
            <a:r>
              <a:rPr lang="en-US" i="1" dirty="0">
                <a:solidFill>
                  <a:srgbClr val="C00000"/>
                </a:solidFill>
              </a:rPr>
              <a:t>Policy and regulations</a:t>
            </a:r>
          </a:p>
          <a:p>
            <a:pPr marL="342900" indent="-342900">
              <a:buAutoNum type="arabicPeriod"/>
            </a:pPr>
            <a:r>
              <a:rPr lang="en-CA" i="1" dirty="0">
                <a:solidFill>
                  <a:srgbClr val="C00000"/>
                </a:solidFill>
              </a:rPr>
              <a:t>Knowledge of weather and hazards for products and services</a:t>
            </a:r>
            <a:r>
              <a:rPr lang="en-CA" dirty="0">
                <a:solidFill>
                  <a:srgbClr val="C00000"/>
                </a:solidFill>
                <a:effectLst/>
              </a:rPr>
              <a:t> </a:t>
            </a:r>
            <a:endParaRPr lang="en-US" dirty="0">
              <a:solidFill>
                <a:srgbClr val="C00000"/>
              </a:solidFill>
            </a:endParaRPr>
          </a:p>
        </p:txBody>
      </p:sp>
      <p:cxnSp>
        <p:nvCxnSpPr>
          <p:cNvPr id="11" name="Straight Arrow Connector 10">
            <a:extLst>
              <a:ext uri="{FF2B5EF4-FFF2-40B4-BE49-F238E27FC236}">
                <a16:creationId xmlns:a16="http://schemas.microsoft.com/office/drawing/2014/main" id="{88B6D542-1C87-6C48-A6E3-6262D2693ECA}"/>
              </a:ext>
            </a:extLst>
          </p:cNvPr>
          <p:cNvCxnSpPr>
            <a:cxnSpLocks/>
          </p:cNvCxnSpPr>
          <p:nvPr/>
        </p:nvCxnSpPr>
        <p:spPr>
          <a:xfrm flipV="1">
            <a:off x="1705313" y="1363562"/>
            <a:ext cx="3814355" cy="125621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3B63FE-DF4E-D348-B17B-34BB3D8C1895}"/>
              </a:ext>
            </a:extLst>
          </p:cNvPr>
          <p:cNvCxnSpPr>
            <a:cxnSpLocks/>
            <a:stCxn id="4" idx="0"/>
          </p:cNvCxnSpPr>
          <p:nvPr/>
        </p:nvCxnSpPr>
        <p:spPr>
          <a:xfrm flipV="1">
            <a:off x="4460392" y="1401510"/>
            <a:ext cx="1367841" cy="1240034"/>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A01854-6E17-4E4F-B6DD-3AF38AFAD08D}"/>
              </a:ext>
            </a:extLst>
          </p:cNvPr>
          <p:cNvCxnSpPr>
            <a:cxnSpLocks/>
            <a:stCxn id="6" idx="0"/>
          </p:cNvCxnSpPr>
          <p:nvPr/>
        </p:nvCxnSpPr>
        <p:spPr>
          <a:xfrm flipH="1" flipV="1">
            <a:off x="5922441" y="1396219"/>
            <a:ext cx="1547219" cy="123661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F8FAF8-27BF-6B4F-A902-336D081FF87E}"/>
              </a:ext>
            </a:extLst>
          </p:cNvPr>
          <p:cNvCxnSpPr>
            <a:cxnSpLocks/>
            <a:stCxn id="5" idx="0"/>
          </p:cNvCxnSpPr>
          <p:nvPr/>
        </p:nvCxnSpPr>
        <p:spPr>
          <a:xfrm flipH="1" flipV="1">
            <a:off x="6172815" y="1374448"/>
            <a:ext cx="4592536" cy="1254034"/>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7809547-52DC-D746-A3AD-BC49C0FAD1EF}"/>
              </a:ext>
            </a:extLst>
          </p:cNvPr>
          <p:cNvSpPr/>
          <p:nvPr/>
        </p:nvSpPr>
        <p:spPr>
          <a:xfrm>
            <a:off x="0" y="51276"/>
            <a:ext cx="12192000" cy="369332"/>
          </a:xfrm>
          <a:prstGeom prst="rect">
            <a:avLst/>
          </a:prstGeom>
        </p:spPr>
        <p:txBody>
          <a:bodyPr wrap="square">
            <a:spAutoFit/>
          </a:bodyPr>
          <a:lstStyle/>
          <a:p>
            <a:r>
              <a:rPr lang="en-US" b="1" dirty="0"/>
              <a:t>  OBRS Function Mapping across Delivery on </a:t>
            </a:r>
            <a:r>
              <a:rPr lang="en-US" b="1" dirty="0">
                <a:solidFill>
                  <a:srgbClr val="C00000"/>
                </a:solidFill>
              </a:rPr>
              <a:t>Mandate</a:t>
            </a:r>
            <a:r>
              <a:rPr lang="en-US" b="1" dirty="0"/>
              <a:t> for MRD/ASTD:  </a:t>
            </a:r>
            <a:r>
              <a:rPr lang="en-US" b="1" dirty="0">
                <a:solidFill>
                  <a:schemeClr val="accent1">
                    <a:lumMod val="75000"/>
                  </a:schemeClr>
                </a:solidFill>
              </a:rPr>
              <a:t>Research activities</a:t>
            </a:r>
          </a:p>
        </p:txBody>
      </p:sp>
      <p:pic>
        <p:nvPicPr>
          <p:cNvPr id="14" name="Picture 2" descr="CCAB » Canadian Pacific Railway Limited">
            <a:extLst>
              <a:ext uri="{FF2B5EF4-FFF2-40B4-BE49-F238E27FC236}">
                <a16:creationId xmlns:a16="http://schemas.microsoft.com/office/drawing/2014/main" id="{ED46B60F-46BF-D64F-B4A8-064D17D4B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322" y="3112519"/>
            <a:ext cx="489276" cy="2064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008BE49-510E-F94F-9326-6295D7B00C57}"/>
              </a:ext>
            </a:extLst>
          </p:cNvPr>
          <p:cNvSpPr txBox="1"/>
          <p:nvPr/>
        </p:nvSpPr>
        <p:spPr>
          <a:xfrm>
            <a:off x="4668910" y="1049021"/>
            <a:ext cx="2486835" cy="369332"/>
          </a:xfrm>
          <a:prstGeom prst="rect">
            <a:avLst/>
          </a:prstGeom>
          <a:solidFill>
            <a:schemeClr val="bg1"/>
          </a:solidFill>
          <a:ln>
            <a:solidFill>
              <a:schemeClr val="tx1"/>
            </a:solidFill>
          </a:ln>
        </p:spPr>
        <p:txBody>
          <a:bodyPr wrap="none" rtlCol="0">
            <a:spAutoFit/>
          </a:bodyPr>
          <a:lstStyle/>
          <a:p>
            <a:r>
              <a:rPr lang="en-US" dirty="0"/>
              <a:t>OBRS Scientific Research</a:t>
            </a:r>
          </a:p>
        </p:txBody>
      </p:sp>
    </p:spTree>
    <p:extLst>
      <p:ext uri="{BB962C8B-B14F-4D97-AF65-F5344CB8AC3E}">
        <p14:creationId xmlns:p14="http://schemas.microsoft.com/office/powerpoint/2010/main" val="418171536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223" t="-253"/>
          </a:stretch>
        </a:blipFill>
      </a:spPr>
      <a:bodyPr/>
      <a:lstStyle>
        <a:defPPr>
          <a:defRPr>
            <a:noFil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_ECCC_Branding_PPT_Template_EN.potx" id="{426B9ED9-5650-45E1-A7BD-0FBD54976D4D}" vid="{84679E34-27DB-4398-8304-F4999F5C3709}"/>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CCC-for-SAE.pptx" id="{41A8429B-B0BB-4190-980E-E580EFAD6784}" vid="{0A54A1AA-DF18-4B96-A29B-CABADCC14812}"/>
    </a:ext>
  </a:extLst>
</a:theme>
</file>

<file path=ppt/theme/theme5.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7624</TotalTime>
  <Words>4045</Words>
  <Application>Microsoft Macintosh PowerPoint</Application>
  <PresentationFormat>Widescreen</PresentationFormat>
  <Paragraphs>524</Paragraphs>
  <Slides>45</Slides>
  <Notes>2</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45</vt:i4>
      </vt:variant>
    </vt:vector>
  </HeadingPairs>
  <TitlesOfParts>
    <vt:vector size="67" baseType="lpstr">
      <vt:lpstr>Arial</vt:lpstr>
      <vt:lpstr>Arial Black</vt:lpstr>
      <vt:lpstr>Calibri</vt:lpstr>
      <vt:lpstr>Calibri Light</vt:lpstr>
      <vt:lpstr>Cambria Math</vt:lpstr>
      <vt:lpstr>Century Gothic</vt:lpstr>
      <vt:lpstr>ff2</vt:lpstr>
      <vt:lpstr>Helvetica</vt:lpstr>
      <vt:lpstr>Helvetica Light</vt:lpstr>
      <vt:lpstr>Helvetica Neue</vt:lpstr>
      <vt:lpstr>Helvetica Neue Light</vt:lpstr>
      <vt:lpstr>Helvetica Neue Medium</vt:lpstr>
      <vt:lpstr>Helvetica Neue Thin</vt:lpstr>
      <vt:lpstr>Open Sans</vt:lpstr>
      <vt:lpstr>Times New Roman</vt:lpstr>
      <vt:lpstr>Ubuntu Titling</vt:lpstr>
      <vt:lpstr>Wingdings</vt:lpstr>
      <vt:lpstr>Office Theme</vt:lpstr>
      <vt:lpstr>Default Design</vt:lpstr>
      <vt:lpstr>1_Office Theme</vt:lpstr>
      <vt:lpstr>2_Office Theme</vt:lpstr>
      <vt:lpstr>White</vt:lpstr>
      <vt:lpstr>OBRS Cloud Physics Research Program  “Kick-off”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Polarimetric weather radar research and applications(1/2)</vt:lpstr>
      <vt:lpstr>Polarimetric weather radar research and applications(2/2)</vt:lpstr>
      <vt:lpstr>The current research activities</vt:lpstr>
      <vt:lpstr>Publications in progress </vt:lpstr>
      <vt:lpstr>Current and FUTURE HAIL Research</vt:lpstr>
      <vt:lpstr>1. Post-processing of physical models</vt:lpstr>
      <vt:lpstr>2. Physics-informed/Explainable AI</vt:lpstr>
      <vt:lpstr>PowerPoint Presentation</vt:lpstr>
      <vt:lpstr>PowerPoint Presentation</vt:lpstr>
      <vt:lpstr>PowerPoint Presentation</vt:lpstr>
      <vt:lpstr>PowerPoint Presentation</vt:lpstr>
      <vt:lpstr>Lidars in Cloud Physics</vt:lpstr>
      <vt:lpstr>PowerPoint Presentation</vt:lpstr>
      <vt:lpstr>PowerPoint Presentation</vt:lpstr>
      <vt:lpstr>PowerPoint Presentation</vt:lpstr>
      <vt:lpstr>1. Vis due to FG and Precip</vt:lpstr>
      <vt:lpstr>2. Supersite observations for NWP and  RSR validations</vt:lpstr>
      <vt:lpstr>PowerPoint Presentation</vt:lpstr>
      <vt:lpstr>PowerPoint Presentation</vt:lpstr>
      <vt:lpstr> CP-related research</vt:lpstr>
      <vt:lpstr>Doppler lidar Mesonet during the SWAPIT campaign (2022-2023+)  Focus is to test assimilation of winds into NWP; can we use the other obs?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Milbrandt</dc:creator>
  <cp:lastModifiedBy>Jason Milbrandt</cp:lastModifiedBy>
  <cp:revision>72</cp:revision>
  <dcterms:created xsi:type="dcterms:W3CDTF">2021-06-21T13:33:30Z</dcterms:created>
  <dcterms:modified xsi:type="dcterms:W3CDTF">2021-07-27T17:35:02Z</dcterms:modified>
</cp:coreProperties>
</file>